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notesSlides/notesSlide12.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notesSlides/notesSlide13.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notesSlides/notesSlide14.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notesSlides/notesSlide15.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notesSlides/notesSlide16.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0.xml" ContentType="application/vnd.openxmlformats-officedocument.themeOverride+xml"/>
  <Override PartName="/ppt/notesSlides/notesSlide17.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2.xml" ContentType="application/vnd.openxmlformats-officedocument.themeOverride+xml"/>
  <Override PartName="/ppt/notesSlides/notesSlide18.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3.xml" ContentType="application/vnd.openxmlformats-officedocument.themeOverride+xml"/>
  <Override PartName="/ppt/notesSlides/notesSlide19.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4.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638" r:id="rId2"/>
    <p:sldId id="270" r:id="rId3"/>
    <p:sldId id="262" r:id="rId4"/>
    <p:sldId id="263" r:id="rId5"/>
    <p:sldId id="264" r:id="rId6"/>
    <p:sldId id="265" r:id="rId7"/>
    <p:sldId id="266" r:id="rId8"/>
    <p:sldId id="271" r:id="rId9"/>
    <p:sldId id="267" r:id="rId10"/>
    <p:sldId id="352" r:id="rId11"/>
    <p:sldId id="268" r:id="rId12"/>
    <p:sldId id="273" r:id="rId13"/>
    <p:sldId id="272" r:id="rId14"/>
    <p:sldId id="319" r:id="rId15"/>
    <p:sldId id="323" r:id="rId16"/>
    <p:sldId id="627" r:id="rId17"/>
    <p:sldId id="632" r:id="rId18"/>
    <p:sldId id="328" r:id="rId19"/>
    <p:sldId id="329" r:id="rId20"/>
    <p:sldId id="327" r:id="rId21"/>
    <p:sldId id="331" r:id="rId22"/>
    <p:sldId id="332" r:id="rId23"/>
    <p:sldId id="333" r:id="rId24"/>
    <p:sldId id="343" r:id="rId25"/>
    <p:sldId id="344" r:id="rId26"/>
    <p:sldId id="334" r:id="rId27"/>
    <p:sldId id="335" r:id="rId28"/>
    <p:sldId id="345" r:id="rId29"/>
    <p:sldId id="336" r:id="rId30"/>
    <p:sldId id="337" r:id="rId31"/>
    <p:sldId id="628" r:id="rId32"/>
    <p:sldId id="339" r:id="rId33"/>
    <p:sldId id="634" r:id="rId34"/>
    <p:sldId id="635" r:id="rId35"/>
    <p:sldId id="633" r:id="rId36"/>
    <p:sldId id="288" r:id="rId37"/>
    <p:sldId id="340" r:id="rId38"/>
    <p:sldId id="290" r:id="rId39"/>
    <p:sldId id="294" r:id="rId40"/>
    <p:sldId id="291" r:id="rId41"/>
    <p:sldId id="295" r:id="rId42"/>
    <p:sldId id="306" r:id="rId43"/>
    <p:sldId id="317" r:id="rId44"/>
    <p:sldId id="318" r:id="rId45"/>
    <p:sldId id="341" r:id="rId46"/>
    <p:sldId id="316" r:id="rId47"/>
    <p:sldId id="314" r:id="rId48"/>
    <p:sldId id="315" r:id="rId49"/>
    <p:sldId id="324" r:id="rId50"/>
    <p:sldId id="305" r:id="rId51"/>
    <p:sldId id="297" r:id="rId52"/>
    <p:sldId id="300" r:id="rId53"/>
    <p:sldId id="293" r:id="rId54"/>
    <p:sldId id="292" r:id="rId55"/>
    <p:sldId id="630" r:id="rId56"/>
    <p:sldId id="631" r:id="rId57"/>
    <p:sldId id="636" r:id="rId58"/>
    <p:sldId id="637" r:id="rId59"/>
    <p:sldId id="283" r:id="rId60"/>
    <p:sldId id="311" r:id="rId61"/>
    <p:sldId id="309" r:id="rId62"/>
    <p:sldId id="346" r:id="rId63"/>
    <p:sldId id="348" r:id="rId64"/>
    <p:sldId id="349" r:id="rId65"/>
    <p:sldId id="350" r:id="rId66"/>
    <p:sldId id="284" r:id="rId67"/>
    <p:sldId id="286" r:id="rId68"/>
    <p:sldId id="301" r:id="rId69"/>
    <p:sldId id="260" r:id="rId70"/>
  </p:sldIdLst>
  <p:sldSz cx="14255750" cy="10691813"/>
  <p:notesSz cx="14255750" cy="10691813"/>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a:srgbClr val="4096DA"/>
    <a:srgbClr val="FEFC64"/>
    <a:srgbClr val="FFF44F"/>
    <a:srgbClr val="9FE6FA"/>
    <a:srgbClr val="49CFF5"/>
    <a:srgbClr val="FA8D93"/>
    <a:srgbClr val="C00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8138" autoAdjust="0"/>
  </p:normalViewPr>
  <p:slideViewPr>
    <p:cSldViewPr>
      <p:cViewPr varScale="1">
        <p:scale>
          <a:sx n="51" d="100"/>
          <a:sy n="51" d="100"/>
        </p:scale>
        <p:origin x="552"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fetiveau-t\Documents\COURS%20UFR%20STAPS\BD%20STAPS\Parcours%20sup\2024\Statistiques%20candidatures%20Parcoursup.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5.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6.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4.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5.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6.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7.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8.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fetiveau-t\Documents\COURS%20UFR%20STAPS\BD%20STAPS\Parcours%20sup\Statistiques%20candidatures%20Parcoursup.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0.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1.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2.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3.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2.xml"/><Relationship Id="rId4" Type="http://schemas.openxmlformats.org/officeDocument/2006/relationships/oleObject" Target="../embeddings/oleObject7.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2" Type="http://schemas.openxmlformats.org/officeDocument/2006/relationships/oleObject" Target="file:///C:\Users\condro-a\AppData\Roaming\Microsoft\Excel\Entreeenstaps2018avecQCM%20(version%201).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a:t>Candidatures sectorisées Parcoursup STAPS Nantes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Feuil1!$B$10</c:f>
              <c:strCache>
                <c:ptCount val="1"/>
                <c:pt idx="0">
                  <c:v>2019</c:v>
                </c:pt>
              </c:strCache>
            </c:strRef>
          </c:tx>
          <c:spPr>
            <a:solidFill>
              <a:schemeClr val="accent1"/>
            </a:solidFill>
            <a:ln>
              <a:noFill/>
            </a:ln>
            <a:effectLst/>
          </c:spPr>
          <c:invertIfNegative val="0"/>
          <c:cat>
            <c:strRef>
              <c:f>Feuil1!$A$11:$A$14</c:f>
              <c:strCache>
                <c:ptCount val="4"/>
                <c:pt idx="0">
                  <c:v>VŒUX PORTAIL L1</c:v>
                </c:pt>
                <c:pt idx="1">
                  <c:v>SOUS-VŒU STAPS</c:v>
                </c:pt>
                <c:pt idx="2">
                  <c:v>SOUS-VŒU LAS</c:v>
                </c:pt>
                <c:pt idx="3">
                  <c:v>TOTAL STAPS + LAS</c:v>
                </c:pt>
              </c:strCache>
            </c:strRef>
          </c:cat>
          <c:val>
            <c:numRef>
              <c:f>Feuil1!$B$11:$B$14</c:f>
              <c:numCache>
                <c:formatCode>General</c:formatCode>
                <c:ptCount val="4"/>
                <c:pt idx="0">
                  <c:v>2530</c:v>
                </c:pt>
              </c:numCache>
            </c:numRef>
          </c:val>
          <c:extLst>
            <c:ext xmlns:c16="http://schemas.microsoft.com/office/drawing/2014/chart" uri="{C3380CC4-5D6E-409C-BE32-E72D297353CC}">
              <c16:uniqueId val="{00000000-CB64-4D18-9CB9-BFFC08C0C7FA}"/>
            </c:ext>
          </c:extLst>
        </c:ser>
        <c:ser>
          <c:idx val="1"/>
          <c:order val="1"/>
          <c:tx>
            <c:strRef>
              <c:f>Feuil1!$C$10</c:f>
              <c:strCache>
                <c:ptCount val="1"/>
                <c:pt idx="0">
                  <c:v>2020</c:v>
                </c:pt>
              </c:strCache>
            </c:strRef>
          </c:tx>
          <c:spPr>
            <a:solidFill>
              <a:schemeClr val="accent2"/>
            </a:solidFill>
            <a:ln>
              <a:noFill/>
            </a:ln>
            <a:effectLst/>
          </c:spPr>
          <c:invertIfNegative val="0"/>
          <c:cat>
            <c:strRef>
              <c:f>Feuil1!$A$11:$A$14</c:f>
              <c:strCache>
                <c:ptCount val="4"/>
                <c:pt idx="0">
                  <c:v>VŒUX PORTAIL L1</c:v>
                </c:pt>
                <c:pt idx="1">
                  <c:v>SOUS-VŒU STAPS</c:v>
                </c:pt>
                <c:pt idx="2">
                  <c:v>SOUS-VŒU LAS</c:v>
                </c:pt>
                <c:pt idx="3">
                  <c:v>TOTAL STAPS + LAS</c:v>
                </c:pt>
              </c:strCache>
            </c:strRef>
          </c:cat>
          <c:val>
            <c:numRef>
              <c:f>Feuil1!$C$11:$C$14</c:f>
              <c:numCache>
                <c:formatCode>General</c:formatCode>
                <c:ptCount val="4"/>
                <c:pt idx="0">
                  <c:v>2647</c:v>
                </c:pt>
              </c:numCache>
            </c:numRef>
          </c:val>
          <c:extLst>
            <c:ext xmlns:c16="http://schemas.microsoft.com/office/drawing/2014/chart" uri="{C3380CC4-5D6E-409C-BE32-E72D297353CC}">
              <c16:uniqueId val="{00000001-CB64-4D18-9CB9-BFFC08C0C7FA}"/>
            </c:ext>
          </c:extLst>
        </c:ser>
        <c:ser>
          <c:idx val="2"/>
          <c:order val="2"/>
          <c:tx>
            <c:strRef>
              <c:f>Feuil1!$D$10</c:f>
              <c:strCache>
                <c:ptCount val="1"/>
                <c:pt idx="0">
                  <c:v>2021</c:v>
                </c:pt>
              </c:strCache>
            </c:strRef>
          </c:tx>
          <c:spPr>
            <a:solidFill>
              <a:schemeClr val="accent3"/>
            </a:solidFill>
            <a:ln>
              <a:noFill/>
            </a:ln>
            <a:effectLst/>
          </c:spPr>
          <c:invertIfNegative val="0"/>
          <c:cat>
            <c:strRef>
              <c:f>Feuil1!$A$11:$A$14</c:f>
              <c:strCache>
                <c:ptCount val="4"/>
                <c:pt idx="0">
                  <c:v>VŒUX PORTAIL L1</c:v>
                </c:pt>
                <c:pt idx="1">
                  <c:v>SOUS-VŒU STAPS</c:v>
                </c:pt>
                <c:pt idx="2">
                  <c:v>SOUS-VŒU LAS</c:v>
                </c:pt>
                <c:pt idx="3">
                  <c:v>TOTAL STAPS + LAS</c:v>
                </c:pt>
              </c:strCache>
            </c:strRef>
          </c:cat>
          <c:val>
            <c:numRef>
              <c:f>Feuil1!$D$11:$D$14</c:f>
              <c:numCache>
                <c:formatCode>General</c:formatCode>
                <c:ptCount val="4"/>
                <c:pt idx="0">
                  <c:v>2518</c:v>
                </c:pt>
                <c:pt idx="1">
                  <c:v>2219</c:v>
                </c:pt>
                <c:pt idx="2">
                  <c:v>1430</c:v>
                </c:pt>
                <c:pt idx="3">
                  <c:v>3649</c:v>
                </c:pt>
              </c:numCache>
            </c:numRef>
          </c:val>
          <c:extLst>
            <c:ext xmlns:c16="http://schemas.microsoft.com/office/drawing/2014/chart" uri="{C3380CC4-5D6E-409C-BE32-E72D297353CC}">
              <c16:uniqueId val="{00000002-CB64-4D18-9CB9-BFFC08C0C7FA}"/>
            </c:ext>
          </c:extLst>
        </c:ser>
        <c:ser>
          <c:idx val="3"/>
          <c:order val="3"/>
          <c:tx>
            <c:strRef>
              <c:f>Feuil1!$E$10</c:f>
              <c:strCache>
                <c:ptCount val="1"/>
                <c:pt idx="0">
                  <c:v>2022</c:v>
                </c:pt>
              </c:strCache>
            </c:strRef>
          </c:tx>
          <c:spPr>
            <a:solidFill>
              <a:schemeClr val="accent4"/>
            </a:solidFill>
            <a:ln>
              <a:noFill/>
            </a:ln>
            <a:effectLst/>
          </c:spPr>
          <c:invertIfNegative val="0"/>
          <c:cat>
            <c:strRef>
              <c:f>Feuil1!$A$11:$A$14</c:f>
              <c:strCache>
                <c:ptCount val="4"/>
                <c:pt idx="0">
                  <c:v>VŒUX PORTAIL L1</c:v>
                </c:pt>
                <c:pt idx="1">
                  <c:v>SOUS-VŒU STAPS</c:v>
                </c:pt>
                <c:pt idx="2">
                  <c:v>SOUS-VŒU LAS</c:v>
                </c:pt>
                <c:pt idx="3">
                  <c:v>TOTAL STAPS + LAS</c:v>
                </c:pt>
              </c:strCache>
            </c:strRef>
          </c:cat>
          <c:val>
            <c:numRef>
              <c:f>Feuil1!$E$11:$E$14</c:f>
              <c:numCache>
                <c:formatCode>General</c:formatCode>
                <c:ptCount val="4"/>
                <c:pt idx="0">
                  <c:v>3172</c:v>
                </c:pt>
                <c:pt idx="1">
                  <c:v>2822</c:v>
                </c:pt>
                <c:pt idx="2">
                  <c:v>1455</c:v>
                </c:pt>
                <c:pt idx="3">
                  <c:v>4277</c:v>
                </c:pt>
              </c:numCache>
            </c:numRef>
          </c:val>
          <c:extLst>
            <c:ext xmlns:c16="http://schemas.microsoft.com/office/drawing/2014/chart" uri="{C3380CC4-5D6E-409C-BE32-E72D297353CC}">
              <c16:uniqueId val="{00000003-CB64-4D18-9CB9-BFFC08C0C7FA}"/>
            </c:ext>
          </c:extLst>
        </c:ser>
        <c:ser>
          <c:idx val="4"/>
          <c:order val="4"/>
          <c:tx>
            <c:strRef>
              <c:f>Feuil1!$F$10</c:f>
              <c:strCache>
                <c:ptCount val="1"/>
                <c:pt idx="0">
                  <c:v>2023</c:v>
                </c:pt>
              </c:strCache>
            </c:strRef>
          </c:tx>
          <c:spPr>
            <a:solidFill>
              <a:schemeClr val="accent5"/>
            </a:solidFill>
            <a:ln>
              <a:noFill/>
            </a:ln>
            <a:effectLst/>
          </c:spPr>
          <c:invertIfNegative val="0"/>
          <c:cat>
            <c:strRef>
              <c:f>Feuil1!$A$11:$A$14</c:f>
              <c:strCache>
                <c:ptCount val="4"/>
                <c:pt idx="0">
                  <c:v>VŒUX PORTAIL L1</c:v>
                </c:pt>
                <c:pt idx="1">
                  <c:v>SOUS-VŒU STAPS</c:v>
                </c:pt>
                <c:pt idx="2">
                  <c:v>SOUS-VŒU LAS</c:v>
                </c:pt>
                <c:pt idx="3">
                  <c:v>TOTAL STAPS + LAS</c:v>
                </c:pt>
              </c:strCache>
            </c:strRef>
          </c:cat>
          <c:val>
            <c:numRef>
              <c:f>Feuil1!$F$11:$F$14</c:f>
              <c:numCache>
                <c:formatCode>General</c:formatCode>
                <c:ptCount val="4"/>
                <c:pt idx="0">
                  <c:v>3192</c:v>
                </c:pt>
                <c:pt idx="1">
                  <c:v>2821</c:v>
                </c:pt>
                <c:pt idx="2">
                  <c:v>1441</c:v>
                </c:pt>
                <c:pt idx="3">
                  <c:v>4262</c:v>
                </c:pt>
              </c:numCache>
            </c:numRef>
          </c:val>
          <c:extLst>
            <c:ext xmlns:c16="http://schemas.microsoft.com/office/drawing/2014/chart" uri="{C3380CC4-5D6E-409C-BE32-E72D297353CC}">
              <c16:uniqueId val="{00000004-CB64-4D18-9CB9-BFFC08C0C7FA}"/>
            </c:ext>
          </c:extLst>
        </c:ser>
        <c:ser>
          <c:idx val="5"/>
          <c:order val="5"/>
          <c:tx>
            <c:strRef>
              <c:f>Feuil1!$G$10</c:f>
              <c:strCache>
                <c:ptCount val="1"/>
                <c:pt idx="0">
                  <c:v>2024</c:v>
                </c:pt>
              </c:strCache>
            </c:strRef>
          </c:tx>
          <c:spPr>
            <a:solidFill>
              <a:schemeClr val="accent6"/>
            </a:solidFill>
            <a:ln>
              <a:noFill/>
            </a:ln>
            <a:effectLst/>
          </c:spPr>
          <c:invertIfNegative val="0"/>
          <c:cat>
            <c:strRef>
              <c:f>Feuil1!$A$11:$A$14</c:f>
              <c:strCache>
                <c:ptCount val="4"/>
                <c:pt idx="0">
                  <c:v>VŒUX PORTAIL L1</c:v>
                </c:pt>
                <c:pt idx="1">
                  <c:v>SOUS-VŒU STAPS</c:v>
                </c:pt>
                <c:pt idx="2">
                  <c:v>SOUS-VŒU LAS</c:v>
                </c:pt>
                <c:pt idx="3">
                  <c:v>TOTAL STAPS + LAS</c:v>
                </c:pt>
              </c:strCache>
            </c:strRef>
          </c:cat>
          <c:val>
            <c:numRef>
              <c:f>Feuil1!$G$11:$G$14</c:f>
              <c:numCache>
                <c:formatCode>General</c:formatCode>
                <c:ptCount val="4"/>
                <c:pt idx="0">
                  <c:v>3117</c:v>
                </c:pt>
                <c:pt idx="1">
                  <c:v>2713</c:v>
                </c:pt>
                <c:pt idx="2">
                  <c:v>1504</c:v>
                </c:pt>
                <c:pt idx="3">
                  <c:v>4217</c:v>
                </c:pt>
              </c:numCache>
            </c:numRef>
          </c:val>
          <c:extLst>
            <c:ext xmlns:c16="http://schemas.microsoft.com/office/drawing/2014/chart" uri="{C3380CC4-5D6E-409C-BE32-E72D297353CC}">
              <c16:uniqueId val="{00000005-CB64-4D18-9CB9-BFFC08C0C7FA}"/>
            </c:ext>
          </c:extLst>
        </c:ser>
        <c:ser>
          <c:idx val="6"/>
          <c:order val="6"/>
          <c:tx>
            <c:strRef>
              <c:f>Feuil1!$H$10</c:f>
              <c:strCache>
                <c:ptCount val="1"/>
                <c:pt idx="0">
                  <c:v>2025</c:v>
                </c:pt>
              </c:strCache>
            </c:strRef>
          </c:tx>
          <c:spPr>
            <a:solidFill>
              <a:schemeClr val="accent1">
                <a:lumMod val="60000"/>
              </a:schemeClr>
            </a:solidFill>
            <a:ln>
              <a:noFill/>
            </a:ln>
            <a:effectLst/>
          </c:spPr>
          <c:invertIfNegative val="0"/>
          <c:dLbls>
            <c:dLbl>
              <c:idx val="0"/>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B64-4D18-9CB9-BFFC08C0C7FA}"/>
                </c:ext>
              </c:extLst>
            </c:dLbl>
            <c:dLbl>
              <c:idx val="1"/>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B64-4D18-9CB9-BFFC08C0C7FA}"/>
                </c:ext>
              </c:extLst>
            </c:dLbl>
            <c:dLbl>
              <c:idx val="2"/>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B64-4D18-9CB9-BFFC08C0C7FA}"/>
                </c:ext>
              </c:extLst>
            </c:dLbl>
            <c:dLbl>
              <c:idx val="3"/>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B64-4D18-9CB9-BFFC08C0C7FA}"/>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Feuil1!$A$11:$A$14</c:f>
              <c:strCache>
                <c:ptCount val="4"/>
                <c:pt idx="0">
                  <c:v>VŒUX PORTAIL L1</c:v>
                </c:pt>
                <c:pt idx="1">
                  <c:v>SOUS-VŒU STAPS</c:v>
                </c:pt>
                <c:pt idx="2">
                  <c:v>SOUS-VŒU LAS</c:v>
                </c:pt>
                <c:pt idx="3">
                  <c:v>TOTAL STAPS + LAS</c:v>
                </c:pt>
              </c:strCache>
            </c:strRef>
          </c:cat>
          <c:val>
            <c:numRef>
              <c:f>Feuil1!$H$11:$H$14</c:f>
              <c:numCache>
                <c:formatCode>General</c:formatCode>
                <c:ptCount val="4"/>
                <c:pt idx="0">
                  <c:v>3354</c:v>
                </c:pt>
                <c:pt idx="1">
                  <c:v>2953</c:v>
                </c:pt>
                <c:pt idx="2">
                  <c:v>1648</c:v>
                </c:pt>
                <c:pt idx="3">
                  <c:v>4601</c:v>
                </c:pt>
              </c:numCache>
            </c:numRef>
          </c:val>
          <c:extLst>
            <c:ext xmlns:c16="http://schemas.microsoft.com/office/drawing/2014/chart" uri="{C3380CC4-5D6E-409C-BE32-E72D297353CC}">
              <c16:uniqueId val="{0000000A-CB64-4D18-9CB9-BFFC08C0C7FA}"/>
            </c:ext>
          </c:extLst>
        </c:ser>
        <c:dLbls>
          <c:showLegendKey val="0"/>
          <c:showVal val="0"/>
          <c:showCatName val="0"/>
          <c:showSerName val="0"/>
          <c:showPercent val="0"/>
          <c:showBubbleSize val="0"/>
        </c:dLbls>
        <c:gapWidth val="219"/>
        <c:overlap val="-27"/>
        <c:axId val="1595420736"/>
        <c:axId val="284860672"/>
      </c:barChart>
      <c:catAx>
        <c:axId val="159542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284860672"/>
        <c:crosses val="autoZero"/>
        <c:auto val="1"/>
        <c:lblAlgn val="ctr"/>
        <c:lblOffset val="100"/>
        <c:noMultiLvlLbl val="0"/>
      </c:catAx>
      <c:valAx>
        <c:axId val="284860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595420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000"/>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fr-FR" b="1"/>
              <a:t>Méthodes de travail - QCM</a:t>
            </a:r>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8575" cap="rnd">
              <a:solidFill>
                <a:schemeClr val="accent1"/>
              </a:solidFill>
              <a:round/>
            </a:ln>
            <a:effectLst/>
          </c:spPr>
          <c:marker>
            <c:symbol val="none"/>
          </c:marker>
          <c:cat>
            <c:strRef>
              <c:f>Feuil1!$A$19:$A$22</c:f>
              <c:strCache>
                <c:ptCount val="4"/>
                <c:pt idx="0">
                  <c:v>Peu démontré</c:v>
                </c:pt>
                <c:pt idx="1">
                  <c:v>Assez satisfaisant</c:v>
                </c:pt>
                <c:pt idx="2">
                  <c:v>Satisfaisant</c:v>
                </c:pt>
                <c:pt idx="3">
                  <c:v>Très satisfaisant</c:v>
                </c:pt>
              </c:strCache>
            </c:strRef>
          </c:cat>
          <c:val>
            <c:numRef>
              <c:f>Feuil1!$B$19:$B$22</c:f>
              <c:numCache>
                <c:formatCode>General</c:formatCode>
                <c:ptCount val="4"/>
                <c:pt idx="0">
                  <c:v>6.5</c:v>
                </c:pt>
                <c:pt idx="1">
                  <c:v>7.6</c:v>
                </c:pt>
                <c:pt idx="2">
                  <c:v>8.3000000000000007</c:v>
                </c:pt>
                <c:pt idx="3">
                  <c:v>9.1999999999999993</c:v>
                </c:pt>
              </c:numCache>
            </c:numRef>
          </c:val>
          <c:smooth val="0"/>
          <c:extLst>
            <c:ext xmlns:c16="http://schemas.microsoft.com/office/drawing/2014/chart" uri="{C3380CC4-5D6E-409C-BE32-E72D297353CC}">
              <c16:uniqueId val="{00000000-C7A0-4289-A78B-EBFA1ACFF94F}"/>
            </c:ext>
          </c:extLst>
        </c:ser>
        <c:dLbls>
          <c:showLegendKey val="0"/>
          <c:showVal val="0"/>
          <c:showCatName val="0"/>
          <c:showSerName val="0"/>
          <c:showPercent val="0"/>
          <c:showBubbleSize val="0"/>
        </c:dLbls>
        <c:smooth val="0"/>
        <c:axId val="922864399"/>
        <c:axId val="922853999"/>
      </c:lineChart>
      <c:catAx>
        <c:axId val="922864399"/>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fr-FR" b="1"/>
                  <a:t>avis sur les méthodes de travail estimé à l'entrée en L1</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922853999"/>
        <c:crosses val="autoZero"/>
        <c:auto val="1"/>
        <c:lblAlgn val="ctr"/>
        <c:lblOffset val="100"/>
        <c:noMultiLvlLbl val="0"/>
      </c:catAx>
      <c:valAx>
        <c:axId val="922853999"/>
        <c:scaling>
          <c:orientation val="minMax"/>
        </c:scaling>
        <c:delete val="0"/>
        <c:axPos val="l"/>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fr-FR" b="1"/>
                  <a:t>Note QCM L1</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92286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400"/>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fr-FR" b="1"/>
              <a:t>Autonomie - QCM</a:t>
            </a:r>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8575" cap="rnd">
              <a:solidFill>
                <a:schemeClr val="accent1"/>
              </a:solidFill>
              <a:round/>
            </a:ln>
            <a:effectLst/>
          </c:spPr>
          <c:marker>
            <c:symbol val="none"/>
          </c:marker>
          <c:cat>
            <c:strRef>
              <c:f>Feuil1!$A$29:$A$32</c:f>
              <c:strCache>
                <c:ptCount val="4"/>
                <c:pt idx="0">
                  <c:v>Peu démontré</c:v>
                </c:pt>
                <c:pt idx="1">
                  <c:v>Assez satisfaisant</c:v>
                </c:pt>
                <c:pt idx="2">
                  <c:v>Satisfaisant</c:v>
                </c:pt>
                <c:pt idx="3">
                  <c:v>Très satisfaisant</c:v>
                </c:pt>
              </c:strCache>
            </c:strRef>
          </c:cat>
          <c:val>
            <c:numRef>
              <c:f>Feuil1!$B$29:$B$32</c:f>
              <c:numCache>
                <c:formatCode>General</c:formatCode>
                <c:ptCount val="4"/>
                <c:pt idx="0">
                  <c:v>7.3</c:v>
                </c:pt>
                <c:pt idx="1">
                  <c:v>7.4</c:v>
                </c:pt>
                <c:pt idx="2">
                  <c:v>8.1999999999999993</c:v>
                </c:pt>
                <c:pt idx="3">
                  <c:v>8.8000000000000007</c:v>
                </c:pt>
              </c:numCache>
            </c:numRef>
          </c:val>
          <c:smooth val="0"/>
          <c:extLst>
            <c:ext xmlns:c16="http://schemas.microsoft.com/office/drawing/2014/chart" uri="{C3380CC4-5D6E-409C-BE32-E72D297353CC}">
              <c16:uniqueId val="{00000000-019C-4244-82E1-9E6F7EC637C2}"/>
            </c:ext>
          </c:extLst>
        </c:ser>
        <c:dLbls>
          <c:showLegendKey val="0"/>
          <c:showVal val="0"/>
          <c:showCatName val="0"/>
          <c:showSerName val="0"/>
          <c:showPercent val="0"/>
          <c:showBubbleSize val="0"/>
        </c:dLbls>
        <c:smooth val="0"/>
        <c:axId val="1142018959"/>
        <c:axId val="1142021455"/>
      </c:lineChart>
      <c:catAx>
        <c:axId val="1142018959"/>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fr-FR" b="1"/>
                  <a:t>avis sur l'autonomie estimé à l'entrée en L1</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142021455"/>
        <c:crosses val="autoZero"/>
        <c:auto val="1"/>
        <c:lblAlgn val="ctr"/>
        <c:lblOffset val="100"/>
        <c:noMultiLvlLbl val="0"/>
      </c:catAx>
      <c:valAx>
        <c:axId val="1142021455"/>
        <c:scaling>
          <c:orientation val="minMax"/>
        </c:scaling>
        <c:delete val="0"/>
        <c:axPos val="l"/>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fr-FR" b="1"/>
                  <a:t>Note QCM L1</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142018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1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21-446C-9E85-5D76E99790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21-446C-9E85-5D76E99790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F21-446C-9E85-5D76E99790C3}"/>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'[un-staps-adm_EntreeenSTAPS20212022_2-23-2022_16_8.xlsx]Feuil1'!$A$38:$A$40</c:f>
              <c:strCache>
                <c:ptCount val="3"/>
                <c:pt idx="0">
                  <c:v>oui</c:v>
                </c:pt>
                <c:pt idx="1">
                  <c:v>non</c:v>
                </c:pt>
                <c:pt idx="2">
                  <c:v>réorientés non concernés</c:v>
                </c:pt>
              </c:strCache>
            </c:strRef>
          </c:cat>
          <c:val>
            <c:numRef>
              <c:f>'[un-staps-adm_EntreeenSTAPS20212022_2-23-2022_16_8.xlsx]Feuil1'!$B$38:$B$40</c:f>
              <c:numCache>
                <c:formatCode>0%</c:formatCode>
                <c:ptCount val="3"/>
                <c:pt idx="0">
                  <c:v>0.44106463878326996</c:v>
                </c:pt>
                <c:pt idx="1">
                  <c:v>0.39353612167300378</c:v>
                </c:pt>
                <c:pt idx="2">
                  <c:v>0.16539923954372623</c:v>
                </c:pt>
              </c:numCache>
            </c:numRef>
          </c:val>
          <c:extLst>
            <c:ext xmlns:c16="http://schemas.microsoft.com/office/drawing/2014/chart" uri="{C3380CC4-5D6E-409C-BE32-E72D297353CC}">
              <c16:uniqueId val="{00000006-9F21-446C-9E85-5D76E99790C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400"/>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plosion val="25"/>
            <c:spPr>
              <a:solidFill>
                <a:schemeClr val="accent1"/>
              </a:solidFill>
              <a:ln w="19050">
                <a:solidFill>
                  <a:schemeClr val="lt1"/>
                </a:solidFill>
              </a:ln>
              <a:effectLst/>
            </c:spPr>
            <c:extLst>
              <c:ext xmlns:c16="http://schemas.microsoft.com/office/drawing/2014/chart" uri="{C3380CC4-5D6E-409C-BE32-E72D297353CC}">
                <c16:uniqueId val="{00000001-B9B8-4AE2-A080-9CA0A854F3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B8-4AE2-A080-9CA0A854F3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B8-4AE2-A080-9CA0A854F3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9B8-4AE2-A080-9CA0A854F3F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B8-4AE2-A080-9CA0A854F3F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B8-4AE2-A080-9CA0A854F3F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B8-4AE2-A080-9CA0A854F3F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B8-4AE2-A080-9CA0A854F3F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Feuil3!$B$71:$B$74</c:f>
              <c:strCache>
                <c:ptCount val="4"/>
                <c:pt idx="0">
                  <c:v>Vit chez ses parents ou dans sa famille</c:v>
                </c:pt>
                <c:pt idx="1">
                  <c:v>Vit seul.e, en appartement ou en maison</c:v>
                </c:pt>
                <c:pt idx="2">
                  <c:v>Vit en collocation</c:v>
                </c:pt>
                <c:pt idx="3">
                  <c:v>Vit en résidence universitaire</c:v>
                </c:pt>
              </c:strCache>
            </c:strRef>
          </c:cat>
          <c:val>
            <c:numRef>
              <c:f>Feuil3!$C$71:$C$74</c:f>
              <c:numCache>
                <c:formatCode>0.0%</c:formatCode>
                <c:ptCount val="4"/>
                <c:pt idx="0">
                  <c:v>0.3206831119544592</c:v>
                </c:pt>
                <c:pt idx="1">
                  <c:v>0.3396584440227704</c:v>
                </c:pt>
                <c:pt idx="2">
                  <c:v>0.16508538899430741</c:v>
                </c:pt>
                <c:pt idx="3">
                  <c:v>0.17457305502846299</c:v>
                </c:pt>
              </c:numCache>
            </c:numRef>
          </c:val>
          <c:extLst>
            <c:ext xmlns:c16="http://schemas.microsoft.com/office/drawing/2014/chart" uri="{C3380CC4-5D6E-409C-BE32-E72D297353CC}">
              <c16:uniqueId val="{00000008-B9B8-4AE2-A080-9CA0A854F3F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66740242369584213"/>
          <c:w val="1"/>
          <c:h val="0.3118482477981749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b="1" dirty="0"/>
              <a:t>Evolution Admission </a:t>
            </a:r>
            <a:r>
              <a:rPr lang="en-US" b="1" dirty="0" err="1"/>
              <a:t>Santé</a:t>
            </a:r>
            <a:r>
              <a:rPr lang="en-US" b="1" dirty="0"/>
              <a:t> option STAPS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1"/>
          <c:order val="1"/>
          <c:tx>
            <c:strRef>
              <c:f>'graphique évolution las 1 '!$A$2</c:f>
              <c:strCache>
                <c:ptCount val="1"/>
                <c:pt idx="0">
                  <c:v>LAS</c:v>
                </c:pt>
              </c:strCache>
            </c:strRef>
          </c:tx>
          <c:spPr>
            <a:solidFill>
              <a:schemeClr val="accent2"/>
            </a:solidFill>
            <a:ln>
              <a:noFill/>
            </a:ln>
            <a:effectLst/>
          </c:spPr>
          <c:invertIfNegative val="0"/>
          <c:cat>
            <c:numRef>
              <c:f>'graphique évolution las 1 '!$B$1:$F$1</c:f>
              <c:numCache>
                <c:formatCode>General</c:formatCode>
                <c:ptCount val="5"/>
                <c:pt idx="0">
                  <c:v>2021</c:v>
                </c:pt>
                <c:pt idx="1">
                  <c:v>2022</c:v>
                </c:pt>
                <c:pt idx="2">
                  <c:v>2023</c:v>
                </c:pt>
                <c:pt idx="3">
                  <c:v>2024</c:v>
                </c:pt>
                <c:pt idx="4">
                  <c:v>2025</c:v>
                </c:pt>
              </c:numCache>
            </c:numRef>
          </c:cat>
          <c:val>
            <c:numRef>
              <c:f>'graphique évolution las 1 '!$B$2:$F$2</c:f>
              <c:numCache>
                <c:formatCode>0.0</c:formatCode>
                <c:ptCount val="5"/>
                <c:pt idx="0">
                  <c:v>47.474747474747474</c:v>
                </c:pt>
                <c:pt idx="1">
                  <c:v>47.474747474747474</c:v>
                </c:pt>
                <c:pt idx="2">
                  <c:v>46.666666666666664</c:v>
                </c:pt>
                <c:pt idx="3">
                  <c:v>47.115384615384613</c:v>
                </c:pt>
                <c:pt idx="4">
                  <c:v>51.666666666666671</c:v>
                </c:pt>
              </c:numCache>
            </c:numRef>
          </c:val>
          <c:extLst>
            <c:ext xmlns:c16="http://schemas.microsoft.com/office/drawing/2014/chart" uri="{C3380CC4-5D6E-409C-BE32-E72D297353CC}">
              <c16:uniqueId val="{00000000-CA99-4B9C-9C28-AE97F256C3A0}"/>
            </c:ext>
          </c:extLst>
        </c:ser>
        <c:ser>
          <c:idx val="2"/>
          <c:order val="2"/>
          <c:tx>
            <c:strRef>
              <c:f>'graphique évolution las 1 '!$A$3</c:f>
              <c:strCache>
                <c:ptCount val="1"/>
                <c:pt idx="0">
                  <c:v>LAS 2</c:v>
                </c:pt>
              </c:strCache>
            </c:strRef>
          </c:tx>
          <c:spPr>
            <a:solidFill>
              <a:schemeClr val="accent3"/>
            </a:solidFill>
            <a:ln>
              <a:noFill/>
            </a:ln>
            <a:effectLst/>
          </c:spPr>
          <c:invertIfNegative val="0"/>
          <c:val>
            <c:numRef>
              <c:f>'graphique évolution las 1 '!$B$3:$F$3</c:f>
              <c:numCache>
                <c:formatCode>General</c:formatCode>
                <c:ptCount val="5"/>
                <c:pt idx="1">
                  <c:v>78.8</c:v>
                </c:pt>
                <c:pt idx="2">
                  <c:v>90.5</c:v>
                </c:pt>
                <c:pt idx="3">
                  <c:v>38.9</c:v>
                </c:pt>
                <c:pt idx="4">
                  <c:v>50</c:v>
                </c:pt>
              </c:numCache>
            </c:numRef>
          </c:val>
          <c:extLst>
            <c:ext xmlns:c16="http://schemas.microsoft.com/office/drawing/2014/chart" uri="{C3380CC4-5D6E-409C-BE32-E72D297353CC}">
              <c16:uniqueId val="{00000001-CA99-4B9C-9C28-AE97F256C3A0}"/>
            </c:ext>
          </c:extLst>
        </c:ser>
        <c:ser>
          <c:idx val="3"/>
          <c:order val="3"/>
          <c:tx>
            <c:strRef>
              <c:f>'graphique évolution las 1 '!$A$4</c:f>
              <c:strCache>
                <c:ptCount val="1"/>
                <c:pt idx="0">
                  <c:v>PASS</c:v>
                </c:pt>
              </c:strCache>
            </c:strRef>
          </c:tx>
          <c:spPr>
            <a:solidFill>
              <a:schemeClr val="accent4"/>
            </a:solidFill>
            <a:ln>
              <a:noFill/>
            </a:ln>
            <a:effectLst/>
          </c:spPr>
          <c:invertIfNegative val="0"/>
          <c:val>
            <c:numRef>
              <c:f>'graphique évolution las 1 '!$B$4:$F$4</c:f>
              <c:numCache>
                <c:formatCode>General</c:formatCode>
                <c:ptCount val="5"/>
                <c:pt idx="0">
                  <c:v>35</c:v>
                </c:pt>
                <c:pt idx="1">
                  <c:v>47.5</c:v>
                </c:pt>
                <c:pt idx="2">
                  <c:v>42.1</c:v>
                </c:pt>
                <c:pt idx="3">
                  <c:v>66.2</c:v>
                </c:pt>
                <c:pt idx="4">
                  <c:v>63.3</c:v>
                </c:pt>
              </c:numCache>
            </c:numRef>
          </c:val>
          <c:extLst>
            <c:ext xmlns:c16="http://schemas.microsoft.com/office/drawing/2014/chart" uri="{C3380CC4-5D6E-409C-BE32-E72D297353CC}">
              <c16:uniqueId val="{00000002-CA99-4B9C-9C28-AE97F256C3A0}"/>
            </c:ext>
          </c:extLst>
        </c:ser>
        <c:dLbls>
          <c:showLegendKey val="0"/>
          <c:showVal val="0"/>
          <c:showCatName val="0"/>
          <c:showSerName val="0"/>
          <c:showPercent val="0"/>
          <c:showBubbleSize val="0"/>
        </c:dLbls>
        <c:gapWidth val="219"/>
        <c:overlap val="-27"/>
        <c:axId val="1283541344"/>
        <c:axId val="1283545504"/>
        <c:extLst>
          <c:ext xmlns:c15="http://schemas.microsoft.com/office/drawing/2012/chart" uri="{02D57815-91ED-43cb-92C2-25804820EDAC}">
            <c15:filteredBarSeries>
              <c15:ser>
                <c:idx val="0"/>
                <c:order val="0"/>
                <c:spPr>
                  <a:solidFill>
                    <a:schemeClr val="accent1"/>
                  </a:solidFill>
                  <a:ln>
                    <a:noFill/>
                  </a:ln>
                  <a:effectLst/>
                </c:spPr>
                <c:invertIfNegative val="0"/>
                <c:cat>
                  <c:numRef>
                    <c:extLst>
                      <c:ext uri="{02D57815-91ED-43cb-92C2-25804820EDAC}">
                        <c15:formulaRef>
                          <c15:sqref>'graphique évolution las 1 '!$B$1:$F$1</c15:sqref>
                        </c15:formulaRef>
                      </c:ext>
                    </c:extLst>
                    <c:numCache>
                      <c:formatCode>General</c:formatCode>
                      <c:ptCount val="5"/>
                      <c:pt idx="0">
                        <c:v>2021</c:v>
                      </c:pt>
                      <c:pt idx="1">
                        <c:v>2022</c:v>
                      </c:pt>
                      <c:pt idx="2">
                        <c:v>2023</c:v>
                      </c:pt>
                      <c:pt idx="3">
                        <c:v>2024</c:v>
                      </c:pt>
                      <c:pt idx="4">
                        <c:v>2025</c:v>
                      </c:pt>
                    </c:numCache>
                  </c:numRef>
                </c:cat>
                <c:val>
                  <c:numRef>
                    <c:extLst>
                      <c:ext uri="{02D57815-91ED-43cb-92C2-25804820EDAC}">
                        <c15:formulaRef>
                          <c15:sqref>'graphique évolution las 1 '!$B$1:$F$1</c15:sqref>
                        </c15:formulaRef>
                      </c:ext>
                    </c:extLst>
                    <c:numCache>
                      <c:formatCode>General</c:formatCode>
                      <c:ptCount val="5"/>
                      <c:pt idx="0">
                        <c:v>2021</c:v>
                      </c:pt>
                      <c:pt idx="1">
                        <c:v>2022</c:v>
                      </c:pt>
                      <c:pt idx="2">
                        <c:v>2023</c:v>
                      </c:pt>
                      <c:pt idx="3">
                        <c:v>2024</c:v>
                      </c:pt>
                      <c:pt idx="4">
                        <c:v>2025</c:v>
                      </c:pt>
                    </c:numCache>
                  </c:numRef>
                </c:val>
                <c:extLst>
                  <c:ext xmlns:c16="http://schemas.microsoft.com/office/drawing/2014/chart" uri="{C3380CC4-5D6E-409C-BE32-E72D297353CC}">
                    <c16:uniqueId val="{00000003-CA99-4B9C-9C28-AE97F256C3A0}"/>
                  </c:ext>
                </c:extLst>
              </c15:ser>
            </c15:filteredBarSeries>
          </c:ext>
        </c:extLst>
      </c:barChart>
      <c:dateAx>
        <c:axId val="128354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283545504"/>
        <c:crosses val="autoZero"/>
        <c:auto val="0"/>
        <c:lblOffset val="100"/>
        <c:baseTimeUnit val="days"/>
      </c:dateAx>
      <c:valAx>
        <c:axId val="128354550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fr-FR" b="1" dirty="0"/>
                  <a:t>Admis en %</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2835413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fr-FR" b="1" dirty="0"/>
              <a:t>Evolution des admissions MMOPK depuis une LAS STAPS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'graphique évolution '!$A$75</c:f>
              <c:strCache>
                <c:ptCount val="1"/>
                <c:pt idx="0">
                  <c:v>LAS STAPS</c:v>
                </c:pt>
              </c:strCache>
            </c:strRef>
          </c:tx>
          <c:spPr>
            <a:solidFill>
              <a:schemeClr val="accent6">
                <a:lumMod val="40000"/>
                <a:lumOff val="60000"/>
              </a:schemeClr>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51AE-418D-A489-36236E457AEE}"/>
              </c:ext>
            </c:extLst>
          </c:dPt>
          <c:dPt>
            <c:idx val="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51AE-418D-A489-36236E457AEE}"/>
              </c:ext>
            </c:extLst>
          </c:dPt>
          <c:dPt>
            <c:idx val="13"/>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5-51AE-418D-A489-36236E457AEE}"/>
              </c:ext>
            </c:extLst>
          </c:dPt>
          <c:dPt>
            <c:idx val="19"/>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7-51AE-418D-A489-36236E457AEE}"/>
              </c:ext>
            </c:extLst>
          </c:dPt>
          <c:dPt>
            <c:idx val="2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51AE-418D-A489-36236E457AEE}"/>
              </c:ext>
            </c:extLst>
          </c:dPt>
          <c:cat>
            <c:strRef>
              <c:f>'graphique évolution '!$B$74:$AE$74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'!$B$75:$AE$75</c:f>
              <c:numCache>
                <c:formatCode>General</c:formatCode>
                <c:ptCount val="30"/>
                <c:pt idx="1">
                  <c:v>8</c:v>
                </c:pt>
                <c:pt idx="7">
                  <c:v>7</c:v>
                </c:pt>
                <c:pt idx="13">
                  <c:v>1</c:v>
                </c:pt>
                <c:pt idx="19">
                  <c:v>2</c:v>
                </c:pt>
                <c:pt idx="25">
                  <c:v>29</c:v>
                </c:pt>
              </c:numCache>
            </c:numRef>
          </c:val>
          <c:extLst>
            <c:ext xmlns:c16="http://schemas.microsoft.com/office/drawing/2014/chart" uri="{C3380CC4-5D6E-409C-BE32-E72D297353CC}">
              <c16:uniqueId val="{0000000A-51AE-418D-A489-36236E457AEE}"/>
            </c:ext>
          </c:extLst>
        </c:ser>
        <c:ser>
          <c:idx val="1"/>
          <c:order val="1"/>
          <c:tx>
            <c:strRef>
              <c:f>'graphique évolution '!$A$76</c:f>
              <c:strCache>
                <c:ptCount val="1"/>
                <c:pt idx="0">
                  <c:v>AUTRES LAS</c:v>
                </c:pt>
              </c:strCache>
            </c:strRef>
          </c:tx>
          <c:spPr>
            <a:solidFill>
              <a:schemeClr val="accent6">
                <a:lumMod val="20000"/>
                <a:lumOff val="80000"/>
              </a:schemeClr>
            </a:solidFill>
            <a:ln>
              <a:noFill/>
            </a:ln>
            <a:effectLst/>
          </c:spPr>
          <c:invertIfNegative val="0"/>
          <c:dPt>
            <c:idx val="1"/>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C-51AE-418D-A489-36236E457AEE}"/>
              </c:ext>
            </c:extLst>
          </c:dPt>
          <c:dPt>
            <c:idx val="7"/>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E-51AE-418D-A489-36236E457AEE}"/>
              </c:ext>
            </c:extLst>
          </c:dPt>
          <c:dPt>
            <c:idx val="1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10-51AE-418D-A489-36236E457AEE}"/>
              </c:ext>
            </c:extLst>
          </c:dPt>
          <c:dPt>
            <c:idx val="19"/>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12-51AE-418D-A489-36236E457AEE}"/>
              </c:ext>
            </c:extLst>
          </c:dPt>
          <c:dPt>
            <c:idx val="25"/>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14-51AE-418D-A489-36236E457AEE}"/>
              </c:ext>
            </c:extLst>
          </c:dPt>
          <c:cat>
            <c:strRef>
              <c:f>'graphique évolution '!$B$74:$AE$74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'!$B$76:$AE$76</c:f>
              <c:numCache>
                <c:formatCode>General</c:formatCode>
                <c:ptCount val="30"/>
                <c:pt idx="1">
                  <c:v>45</c:v>
                </c:pt>
                <c:pt idx="7">
                  <c:v>20</c:v>
                </c:pt>
                <c:pt idx="13">
                  <c:v>8</c:v>
                </c:pt>
                <c:pt idx="19">
                  <c:v>5</c:v>
                </c:pt>
                <c:pt idx="25">
                  <c:v>10</c:v>
                </c:pt>
              </c:numCache>
            </c:numRef>
          </c:val>
          <c:extLst>
            <c:ext xmlns:c16="http://schemas.microsoft.com/office/drawing/2014/chart" uri="{C3380CC4-5D6E-409C-BE32-E72D297353CC}">
              <c16:uniqueId val="{00000015-51AE-418D-A489-36236E457AEE}"/>
            </c:ext>
          </c:extLst>
        </c:ser>
        <c:ser>
          <c:idx val="2"/>
          <c:order val="2"/>
          <c:tx>
            <c:strRef>
              <c:f>'graphique évolution '!$A$77</c:f>
              <c:strCache>
                <c:ptCount val="1"/>
              </c:strCache>
            </c:strRef>
          </c:tx>
          <c:spPr>
            <a:solidFill>
              <a:schemeClr val="accent4">
                <a:lumMod val="75000"/>
              </a:schemeClr>
            </a:solidFill>
            <a:ln>
              <a:noFill/>
            </a:ln>
            <a:effectLst/>
          </c:spPr>
          <c:invertIfNegative val="0"/>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7-51AE-418D-A489-36236E457AEE}"/>
              </c:ext>
            </c:extLst>
          </c:dPt>
          <c:dPt>
            <c:idx val="1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9-51AE-418D-A489-36236E457AEE}"/>
              </c:ext>
            </c:extLst>
          </c:dPt>
          <c:dPt>
            <c:idx val="2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1B-51AE-418D-A489-36236E457AEE}"/>
              </c:ext>
            </c:extLst>
          </c:dPt>
          <c:dPt>
            <c:idx val="2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51AE-418D-A489-36236E457AEE}"/>
              </c:ext>
            </c:extLst>
          </c:dPt>
          <c:cat>
            <c:strRef>
              <c:f>'graphique évolution '!$B$74:$AE$74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'!$B$77:$AE$77</c:f>
              <c:numCache>
                <c:formatCode>General</c:formatCode>
                <c:ptCount val="30"/>
                <c:pt idx="2">
                  <c:v>14</c:v>
                </c:pt>
                <c:pt idx="8">
                  <c:v>0</c:v>
                </c:pt>
                <c:pt idx="14">
                  <c:v>2</c:v>
                </c:pt>
                <c:pt idx="20">
                  <c:v>2</c:v>
                </c:pt>
                <c:pt idx="26">
                  <c:v>29</c:v>
                </c:pt>
              </c:numCache>
            </c:numRef>
          </c:val>
          <c:extLst>
            <c:ext xmlns:c16="http://schemas.microsoft.com/office/drawing/2014/chart" uri="{C3380CC4-5D6E-409C-BE32-E72D297353CC}">
              <c16:uniqueId val="{0000001E-51AE-418D-A489-36236E457AEE}"/>
            </c:ext>
          </c:extLst>
        </c:ser>
        <c:ser>
          <c:idx val="3"/>
          <c:order val="3"/>
          <c:tx>
            <c:strRef>
              <c:f>'graphique évolution '!$A$78</c:f>
              <c:strCache>
                <c:ptCount val="1"/>
              </c:strCache>
            </c:strRef>
          </c:tx>
          <c:spPr>
            <a:solidFill>
              <a:schemeClr val="accent3">
                <a:lumMod val="40000"/>
                <a:lumOff val="60000"/>
              </a:schemeClr>
            </a:solidFill>
            <a:ln>
              <a:noFill/>
            </a:ln>
            <a:effectLst/>
          </c:spPr>
          <c:invertIfNegative val="0"/>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0-51AE-418D-A489-36236E457AEE}"/>
              </c:ext>
            </c:extLst>
          </c:dPt>
          <c:dPt>
            <c:idx val="8"/>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2-51AE-418D-A489-36236E457AEE}"/>
              </c:ext>
            </c:extLst>
          </c:dPt>
          <c:dPt>
            <c:idx val="14"/>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24-51AE-418D-A489-36236E457AEE}"/>
              </c:ext>
            </c:extLst>
          </c:dPt>
          <c:dPt>
            <c:idx val="2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26-51AE-418D-A489-36236E457AEE}"/>
              </c:ext>
            </c:extLst>
          </c:dPt>
          <c:cat>
            <c:strRef>
              <c:f>'graphique évolution '!$B$74:$AE$74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'!$B$78:$AE$78</c:f>
              <c:numCache>
                <c:formatCode>General</c:formatCode>
                <c:ptCount val="30"/>
                <c:pt idx="2">
                  <c:v>39</c:v>
                </c:pt>
                <c:pt idx="8">
                  <c:v>27</c:v>
                </c:pt>
                <c:pt idx="14">
                  <c:v>7</c:v>
                </c:pt>
                <c:pt idx="20">
                  <c:v>5</c:v>
                </c:pt>
                <c:pt idx="26">
                  <c:v>10</c:v>
                </c:pt>
              </c:numCache>
            </c:numRef>
          </c:val>
          <c:extLst>
            <c:ext xmlns:c16="http://schemas.microsoft.com/office/drawing/2014/chart" uri="{C3380CC4-5D6E-409C-BE32-E72D297353CC}">
              <c16:uniqueId val="{00000027-51AE-418D-A489-36236E457AEE}"/>
            </c:ext>
          </c:extLst>
        </c:ser>
        <c:ser>
          <c:idx val="4"/>
          <c:order val="4"/>
          <c:tx>
            <c:strRef>
              <c:f>'graphique évolution '!$A$79</c:f>
              <c:strCache>
                <c:ptCount val="1"/>
              </c:strCache>
            </c:strRef>
          </c:tx>
          <c:spPr>
            <a:solidFill>
              <a:schemeClr val="accent6"/>
            </a:solidFill>
            <a:ln>
              <a:noFill/>
            </a:ln>
            <a:effectLst/>
          </c:spPr>
          <c:invertIfNegative val="0"/>
          <c:dPt>
            <c:idx val="3"/>
            <c:invertIfNegative val="0"/>
            <c:bubble3D val="0"/>
            <c:spPr>
              <a:solidFill>
                <a:schemeClr val="accent6"/>
              </a:solidFill>
              <a:ln>
                <a:noFill/>
              </a:ln>
              <a:effectLst/>
            </c:spPr>
            <c:extLst>
              <c:ext xmlns:c16="http://schemas.microsoft.com/office/drawing/2014/chart" uri="{C3380CC4-5D6E-409C-BE32-E72D297353CC}">
                <c16:uniqueId val="{00000029-51AE-418D-A489-36236E457AEE}"/>
              </c:ext>
            </c:extLst>
          </c:dPt>
          <c:dPt>
            <c:idx val="9"/>
            <c:invertIfNegative val="0"/>
            <c:bubble3D val="0"/>
            <c:spPr>
              <a:solidFill>
                <a:schemeClr val="accent5"/>
              </a:solidFill>
              <a:ln>
                <a:noFill/>
              </a:ln>
              <a:effectLst/>
            </c:spPr>
            <c:extLst>
              <c:ext xmlns:c16="http://schemas.microsoft.com/office/drawing/2014/chart" uri="{C3380CC4-5D6E-409C-BE32-E72D297353CC}">
                <c16:uniqueId val="{0000002B-51AE-418D-A489-36236E457AEE}"/>
              </c:ext>
            </c:extLst>
          </c:dPt>
          <c:dPt>
            <c:idx val="15"/>
            <c:invertIfNegative val="0"/>
            <c:bubble3D val="0"/>
            <c:spPr>
              <a:solidFill>
                <a:schemeClr val="accent4"/>
              </a:solidFill>
              <a:ln>
                <a:noFill/>
              </a:ln>
              <a:effectLst/>
            </c:spPr>
            <c:extLst>
              <c:ext xmlns:c16="http://schemas.microsoft.com/office/drawing/2014/chart" uri="{C3380CC4-5D6E-409C-BE32-E72D297353CC}">
                <c16:uniqueId val="{0000002D-51AE-418D-A489-36236E457AEE}"/>
              </c:ext>
            </c:extLst>
          </c:dPt>
          <c:dPt>
            <c:idx val="21"/>
            <c:invertIfNegative val="0"/>
            <c:bubble3D val="0"/>
            <c:spPr>
              <a:solidFill>
                <a:schemeClr val="accent3"/>
              </a:solidFill>
              <a:ln>
                <a:noFill/>
              </a:ln>
              <a:effectLst/>
            </c:spPr>
            <c:extLst>
              <c:ext xmlns:c16="http://schemas.microsoft.com/office/drawing/2014/chart" uri="{C3380CC4-5D6E-409C-BE32-E72D297353CC}">
                <c16:uniqueId val="{0000002F-51AE-418D-A489-36236E457AEE}"/>
              </c:ext>
            </c:extLst>
          </c:dPt>
          <c:dPt>
            <c:idx val="27"/>
            <c:invertIfNegative val="0"/>
            <c:bubble3D val="0"/>
            <c:spPr>
              <a:solidFill>
                <a:schemeClr val="accent2"/>
              </a:solidFill>
              <a:ln>
                <a:noFill/>
              </a:ln>
              <a:effectLst/>
            </c:spPr>
            <c:extLst>
              <c:ext xmlns:c16="http://schemas.microsoft.com/office/drawing/2014/chart" uri="{C3380CC4-5D6E-409C-BE32-E72D297353CC}">
                <c16:uniqueId val="{00000031-51AE-418D-A489-36236E457AEE}"/>
              </c:ext>
            </c:extLst>
          </c:dPt>
          <c:cat>
            <c:strRef>
              <c:f>'graphique évolution '!$B$74:$AE$74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'!$B$79:$AE$79</c:f>
              <c:numCache>
                <c:formatCode>General</c:formatCode>
                <c:ptCount val="30"/>
                <c:pt idx="3">
                  <c:v>14</c:v>
                </c:pt>
                <c:pt idx="9">
                  <c:v>5</c:v>
                </c:pt>
                <c:pt idx="15">
                  <c:v>2</c:v>
                </c:pt>
                <c:pt idx="21">
                  <c:v>3</c:v>
                </c:pt>
                <c:pt idx="27">
                  <c:v>25</c:v>
                </c:pt>
              </c:numCache>
            </c:numRef>
          </c:val>
          <c:extLst>
            <c:ext xmlns:c16="http://schemas.microsoft.com/office/drawing/2014/chart" uri="{C3380CC4-5D6E-409C-BE32-E72D297353CC}">
              <c16:uniqueId val="{00000032-51AE-418D-A489-36236E457AEE}"/>
            </c:ext>
          </c:extLst>
        </c:ser>
        <c:ser>
          <c:idx val="5"/>
          <c:order val="5"/>
          <c:tx>
            <c:strRef>
              <c:f>'graphique évolution '!$A$80</c:f>
              <c:strCache>
                <c:ptCount val="1"/>
              </c:strCache>
            </c:strRef>
          </c:tx>
          <c:spPr>
            <a:solidFill>
              <a:schemeClr val="accent5">
                <a:lumMod val="60000"/>
                <a:lumOff val="40000"/>
              </a:schemeClr>
            </a:solidFill>
            <a:ln>
              <a:noFill/>
            </a:ln>
            <a:effectLst/>
          </c:spPr>
          <c:invertIfNegative val="0"/>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4-51AE-418D-A489-36236E457AEE}"/>
              </c:ext>
            </c:extLst>
          </c:dPt>
          <c:dPt>
            <c:idx val="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6-51AE-418D-A489-36236E457AEE}"/>
              </c:ext>
            </c:extLst>
          </c:dPt>
          <c:dPt>
            <c:idx val="1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8-51AE-418D-A489-36236E457AEE}"/>
              </c:ext>
            </c:extLst>
          </c:dPt>
          <c:dPt>
            <c:idx val="2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3A-51AE-418D-A489-36236E457AEE}"/>
              </c:ext>
            </c:extLst>
          </c:dPt>
          <c:dPt>
            <c:idx val="2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C-51AE-418D-A489-36236E457AEE}"/>
              </c:ext>
            </c:extLst>
          </c:dPt>
          <c:cat>
            <c:strRef>
              <c:f>'graphique évolution '!$B$74:$AE$74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'!$B$80:$AE$80</c:f>
              <c:numCache>
                <c:formatCode>General</c:formatCode>
                <c:ptCount val="30"/>
                <c:pt idx="3">
                  <c:v>45</c:v>
                </c:pt>
                <c:pt idx="9">
                  <c:v>25</c:v>
                </c:pt>
                <c:pt idx="15">
                  <c:v>8</c:v>
                </c:pt>
                <c:pt idx="21">
                  <c:v>3</c:v>
                </c:pt>
                <c:pt idx="27">
                  <c:v>14</c:v>
                </c:pt>
              </c:numCache>
            </c:numRef>
          </c:val>
          <c:extLst>
            <c:ext xmlns:c16="http://schemas.microsoft.com/office/drawing/2014/chart" uri="{C3380CC4-5D6E-409C-BE32-E72D297353CC}">
              <c16:uniqueId val="{0000003D-51AE-418D-A489-36236E457AEE}"/>
            </c:ext>
          </c:extLst>
        </c:ser>
        <c:ser>
          <c:idx val="6"/>
          <c:order val="6"/>
          <c:tx>
            <c:strRef>
              <c:f>'graphique évolution '!$A$81</c:f>
              <c:strCache>
                <c:ptCount val="1"/>
              </c:strCache>
            </c:strRef>
          </c:tx>
          <c:spPr>
            <a:solidFill>
              <a:schemeClr val="accent2">
                <a:lumMod val="75000"/>
              </a:schemeClr>
            </a:solidFill>
            <a:ln>
              <a:noFill/>
            </a:ln>
            <a:effectLst/>
          </c:spPr>
          <c:invertIfNegative val="0"/>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3F-51AE-418D-A489-36236E457AEE}"/>
              </c:ext>
            </c:extLst>
          </c:dPt>
          <c:dPt>
            <c:idx val="10"/>
            <c:invertIfNegative val="0"/>
            <c:bubble3D val="0"/>
            <c:spPr>
              <a:solidFill>
                <a:schemeClr val="accent5">
                  <a:lumMod val="75000"/>
                </a:schemeClr>
              </a:solidFill>
              <a:ln>
                <a:noFill/>
              </a:ln>
              <a:effectLst/>
            </c:spPr>
            <c:extLst>
              <c:ext xmlns:c16="http://schemas.microsoft.com/office/drawing/2014/chart" uri="{C3380CC4-5D6E-409C-BE32-E72D297353CC}">
                <c16:uniqueId val="{00000041-51AE-418D-A489-36236E457AEE}"/>
              </c:ext>
            </c:extLst>
          </c:dPt>
          <c:dPt>
            <c:idx val="16"/>
            <c:invertIfNegative val="0"/>
            <c:bubble3D val="0"/>
            <c:spPr>
              <a:solidFill>
                <a:schemeClr val="accent4">
                  <a:lumMod val="75000"/>
                </a:schemeClr>
              </a:solidFill>
              <a:ln>
                <a:noFill/>
              </a:ln>
              <a:effectLst/>
            </c:spPr>
            <c:extLst>
              <c:ext xmlns:c16="http://schemas.microsoft.com/office/drawing/2014/chart" uri="{C3380CC4-5D6E-409C-BE32-E72D297353CC}">
                <c16:uniqueId val="{00000043-51AE-418D-A489-36236E457AEE}"/>
              </c:ext>
            </c:extLst>
          </c:dPt>
          <c:dPt>
            <c:idx val="22"/>
            <c:invertIfNegative val="0"/>
            <c:bubble3D val="0"/>
            <c:spPr>
              <a:solidFill>
                <a:schemeClr val="accent3">
                  <a:lumMod val="75000"/>
                </a:schemeClr>
              </a:solidFill>
              <a:ln>
                <a:noFill/>
              </a:ln>
              <a:effectLst/>
            </c:spPr>
            <c:extLst>
              <c:ext xmlns:c16="http://schemas.microsoft.com/office/drawing/2014/chart" uri="{C3380CC4-5D6E-409C-BE32-E72D297353CC}">
                <c16:uniqueId val="{00000045-51AE-418D-A489-36236E457AEE}"/>
              </c:ext>
            </c:extLst>
          </c:dPt>
          <c:cat>
            <c:strRef>
              <c:f>'graphique évolution '!$B$74:$AE$74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'!$B$81:$AE$81</c:f>
              <c:numCache>
                <c:formatCode>General</c:formatCode>
                <c:ptCount val="30"/>
                <c:pt idx="4">
                  <c:v>11</c:v>
                </c:pt>
                <c:pt idx="10">
                  <c:v>3</c:v>
                </c:pt>
                <c:pt idx="16">
                  <c:v>4</c:v>
                </c:pt>
                <c:pt idx="22">
                  <c:v>2</c:v>
                </c:pt>
                <c:pt idx="28">
                  <c:v>29</c:v>
                </c:pt>
              </c:numCache>
            </c:numRef>
          </c:val>
          <c:extLst>
            <c:ext xmlns:c16="http://schemas.microsoft.com/office/drawing/2014/chart" uri="{C3380CC4-5D6E-409C-BE32-E72D297353CC}">
              <c16:uniqueId val="{00000046-51AE-418D-A489-36236E457AEE}"/>
            </c:ext>
          </c:extLst>
        </c:ser>
        <c:ser>
          <c:idx val="7"/>
          <c:order val="7"/>
          <c:tx>
            <c:strRef>
              <c:f>'graphique évolution '!$A$82</c:f>
              <c:strCache>
                <c:ptCount val="1"/>
              </c:strCache>
            </c:strRef>
          </c:tx>
          <c:spPr>
            <a:solidFill>
              <a:schemeClr val="accent2">
                <a:lumMod val="60000"/>
                <a:lumOff val="40000"/>
              </a:schemeClr>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48-51AE-418D-A489-36236E457AEE}"/>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4A-51AE-418D-A489-36236E457AEE}"/>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4C-51AE-418D-A489-36236E457AEE}"/>
              </c:ext>
            </c:extLst>
          </c:dPt>
          <c:dPt>
            <c:idx val="22"/>
            <c:invertIfNegative val="0"/>
            <c:bubble3D val="0"/>
            <c:spPr>
              <a:solidFill>
                <a:schemeClr val="accent3"/>
              </a:solidFill>
              <a:ln>
                <a:noFill/>
              </a:ln>
              <a:effectLst/>
            </c:spPr>
            <c:extLst>
              <c:ext xmlns:c16="http://schemas.microsoft.com/office/drawing/2014/chart" uri="{C3380CC4-5D6E-409C-BE32-E72D297353CC}">
                <c16:uniqueId val="{0000004E-51AE-418D-A489-36236E457AEE}"/>
              </c:ext>
            </c:extLst>
          </c:dPt>
          <c:dPt>
            <c:idx val="28"/>
            <c:invertIfNegative val="0"/>
            <c:bubble3D val="0"/>
            <c:spPr>
              <a:solidFill>
                <a:schemeClr val="accent2"/>
              </a:solidFill>
              <a:ln>
                <a:noFill/>
              </a:ln>
              <a:effectLst/>
            </c:spPr>
            <c:extLst>
              <c:ext xmlns:c16="http://schemas.microsoft.com/office/drawing/2014/chart" uri="{C3380CC4-5D6E-409C-BE32-E72D297353CC}">
                <c16:uniqueId val="{00000050-51AE-418D-A489-36236E457AEE}"/>
              </c:ext>
            </c:extLst>
          </c:dPt>
          <c:cat>
            <c:strRef>
              <c:f>'graphique évolution '!$B$74:$AE$74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'!$B$82:$AE$82</c:f>
              <c:numCache>
                <c:formatCode>General</c:formatCode>
                <c:ptCount val="30"/>
                <c:pt idx="4">
                  <c:v>48</c:v>
                </c:pt>
                <c:pt idx="10">
                  <c:v>27</c:v>
                </c:pt>
                <c:pt idx="16">
                  <c:v>6</c:v>
                </c:pt>
                <c:pt idx="22">
                  <c:v>4</c:v>
                </c:pt>
                <c:pt idx="28">
                  <c:v>10</c:v>
                </c:pt>
              </c:numCache>
            </c:numRef>
          </c:val>
          <c:extLst>
            <c:ext xmlns:c16="http://schemas.microsoft.com/office/drawing/2014/chart" uri="{C3380CC4-5D6E-409C-BE32-E72D297353CC}">
              <c16:uniqueId val="{00000051-51AE-418D-A489-36236E457AEE}"/>
            </c:ext>
          </c:extLst>
        </c:ser>
        <c:ser>
          <c:idx val="8"/>
          <c:order val="8"/>
          <c:tx>
            <c:strRef>
              <c:f>'graphique évolution '!$A$83</c:f>
              <c:strCache>
                <c:ptCount val="1"/>
              </c:strCache>
            </c:strRef>
          </c:tx>
          <c:spPr>
            <a:solidFill>
              <a:schemeClr val="accent3">
                <a:lumMod val="75000"/>
              </a:schemeClr>
            </a:solidFill>
            <a:ln>
              <a:noFill/>
            </a:ln>
            <a:effectLst/>
          </c:spPr>
          <c:invertIfNegative val="0"/>
          <c:dPt>
            <c:idx val="5"/>
            <c:invertIfNegative val="0"/>
            <c:bubble3D val="0"/>
            <c:spPr>
              <a:solidFill>
                <a:schemeClr val="accent6">
                  <a:lumMod val="50000"/>
                </a:schemeClr>
              </a:solidFill>
              <a:ln>
                <a:noFill/>
              </a:ln>
              <a:effectLst/>
            </c:spPr>
            <c:extLst>
              <c:ext xmlns:c16="http://schemas.microsoft.com/office/drawing/2014/chart" uri="{C3380CC4-5D6E-409C-BE32-E72D297353CC}">
                <c16:uniqueId val="{00000053-51AE-418D-A489-36236E457AEE}"/>
              </c:ext>
            </c:extLst>
          </c:dPt>
          <c:dPt>
            <c:idx val="11"/>
            <c:invertIfNegative val="0"/>
            <c:bubble3D val="0"/>
            <c:spPr>
              <a:solidFill>
                <a:schemeClr val="accent5">
                  <a:lumMod val="50000"/>
                </a:schemeClr>
              </a:solidFill>
              <a:ln>
                <a:noFill/>
              </a:ln>
              <a:effectLst/>
            </c:spPr>
            <c:extLst>
              <c:ext xmlns:c16="http://schemas.microsoft.com/office/drawing/2014/chart" uri="{C3380CC4-5D6E-409C-BE32-E72D297353CC}">
                <c16:uniqueId val="{00000055-51AE-418D-A489-36236E457AEE}"/>
              </c:ext>
            </c:extLst>
          </c:dPt>
          <c:dPt>
            <c:idx val="17"/>
            <c:invertIfNegative val="0"/>
            <c:bubble3D val="0"/>
            <c:spPr>
              <a:solidFill>
                <a:schemeClr val="accent4">
                  <a:lumMod val="50000"/>
                </a:schemeClr>
              </a:solidFill>
              <a:ln>
                <a:noFill/>
              </a:ln>
              <a:effectLst/>
            </c:spPr>
            <c:extLst>
              <c:ext xmlns:c16="http://schemas.microsoft.com/office/drawing/2014/chart" uri="{C3380CC4-5D6E-409C-BE32-E72D297353CC}">
                <c16:uniqueId val="{00000057-51AE-418D-A489-36236E457AEE}"/>
              </c:ext>
            </c:extLst>
          </c:dPt>
          <c:dPt>
            <c:idx val="23"/>
            <c:invertIfNegative val="0"/>
            <c:bubble3D val="0"/>
            <c:spPr>
              <a:solidFill>
                <a:schemeClr val="accent3">
                  <a:lumMod val="50000"/>
                </a:schemeClr>
              </a:solidFill>
              <a:ln>
                <a:noFill/>
              </a:ln>
              <a:effectLst/>
            </c:spPr>
            <c:extLst>
              <c:ext xmlns:c16="http://schemas.microsoft.com/office/drawing/2014/chart" uri="{C3380CC4-5D6E-409C-BE32-E72D297353CC}">
                <c16:uniqueId val="{00000059-51AE-418D-A489-36236E457AEE}"/>
              </c:ext>
            </c:extLst>
          </c:dPt>
          <c:dPt>
            <c:idx val="29"/>
            <c:invertIfNegative val="0"/>
            <c:bubble3D val="0"/>
            <c:spPr>
              <a:solidFill>
                <a:schemeClr val="accent2">
                  <a:lumMod val="50000"/>
                </a:schemeClr>
              </a:solidFill>
              <a:ln>
                <a:noFill/>
              </a:ln>
              <a:effectLst/>
            </c:spPr>
            <c:extLst>
              <c:ext xmlns:c16="http://schemas.microsoft.com/office/drawing/2014/chart" uri="{C3380CC4-5D6E-409C-BE32-E72D297353CC}">
                <c16:uniqueId val="{0000005B-51AE-418D-A489-36236E457AEE}"/>
              </c:ext>
            </c:extLst>
          </c:dPt>
          <c:cat>
            <c:strRef>
              <c:f>'graphique évolution '!$B$74:$AE$74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'!$B$83:$AE$83</c:f>
              <c:numCache>
                <c:formatCode>General</c:formatCode>
                <c:ptCount val="30"/>
                <c:pt idx="5">
                  <c:v>20</c:v>
                </c:pt>
                <c:pt idx="11">
                  <c:v>6</c:v>
                </c:pt>
                <c:pt idx="17">
                  <c:v>5</c:v>
                </c:pt>
                <c:pt idx="23">
                  <c:v>1</c:v>
                </c:pt>
                <c:pt idx="29">
                  <c:v>30</c:v>
                </c:pt>
              </c:numCache>
            </c:numRef>
          </c:val>
          <c:extLst>
            <c:ext xmlns:c16="http://schemas.microsoft.com/office/drawing/2014/chart" uri="{C3380CC4-5D6E-409C-BE32-E72D297353CC}">
              <c16:uniqueId val="{0000005C-51AE-418D-A489-36236E457AEE}"/>
            </c:ext>
          </c:extLst>
        </c:ser>
        <c:ser>
          <c:idx val="9"/>
          <c:order val="9"/>
          <c:tx>
            <c:strRef>
              <c:f>'graphique évolution '!$A$84</c:f>
              <c:strCache>
                <c:ptCount val="1"/>
              </c:strCache>
            </c:strRef>
          </c:tx>
          <c:spPr>
            <a:solidFill>
              <a:schemeClr val="accent3">
                <a:lumMod val="60000"/>
                <a:lumOff val="40000"/>
              </a:schemeClr>
            </a:solidFill>
            <a:ln>
              <a:noFill/>
            </a:ln>
            <a:effectLst/>
          </c:spPr>
          <c:invertIfNegative val="0"/>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5E-51AE-418D-A489-36236E457AEE}"/>
              </c:ext>
            </c:extLst>
          </c:dPt>
          <c:dPt>
            <c:idx val="11"/>
            <c:invertIfNegative val="0"/>
            <c:bubble3D val="0"/>
            <c:spPr>
              <a:solidFill>
                <a:schemeClr val="accent5">
                  <a:lumMod val="75000"/>
                </a:schemeClr>
              </a:solidFill>
              <a:ln>
                <a:noFill/>
              </a:ln>
              <a:effectLst/>
            </c:spPr>
            <c:extLst>
              <c:ext xmlns:c16="http://schemas.microsoft.com/office/drawing/2014/chart" uri="{C3380CC4-5D6E-409C-BE32-E72D297353CC}">
                <c16:uniqueId val="{00000060-51AE-418D-A489-36236E457AEE}"/>
              </c:ext>
            </c:extLst>
          </c:dPt>
          <c:dPt>
            <c:idx val="17"/>
            <c:invertIfNegative val="0"/>
            <c:bubble3D val="0"/>
            <c:spPr>
              <a:solidFill>
                <a:schemeClr val="accent4">
                  <a:lumMod val="75000"/>
                </a:schemeClr>
              </a:solidFill>
              <a:ln>
                <a:noFill/>
              </a:ln>
              <a:effectLst/>
            </c:spPr>
            <c:extLst>
              <c:ext xmlns:c16="http://schemas.microsoft.com/office/drawing/2014/chart" uri="{C3380CC4-5D6E-409C-BE32-E72D297353CC}">
                <c16:uniqueId val="{00000062-51AE-418D-A489-36236E457AEE}"/>
              </c:ext>
            </c:extLst>
          </c:dPt>
          <c:dPt>
            <c:idx val="23"/>
            <c:invertIfNegative val="0"/>
            <c:bubble3D val="0"/>
            <c:spPr>
              <a:solidFill>
                <a:schemeClr val="accent3">
                  <a:lumMod val="75000"/>
                </a:schemeClr>
              </a:solidFill>
              <a:ln>
                <a:noFill/>
              </a:ln>
              <a:effectLst/>
            </c:spPr>
            <c:extLst>
              <c:ext xmlns:c16="http://schemas.microsoft.com/office/drawing/2014/chart" uri="{C3380CC4-5D6E-409C-BE32-E72D297353CC}">
                <c16:uniqueId val="{00000064-51AE-418D-A489-36236E457AEE}"/>
              </c:ext>
            </c:extLst>
          </c:dPt>
          <c:dPt>
            <c:idx val="29"/>
            <c:invertIfNegative val="0"/>
            <c:bubble3D val="0"/>
            <c:spPr>
              <a:solidFill>
                <a:schemeClr val="accent2">
                  <a:lumMod val="75000"/>
                </a:schemeClr>
              </a:solidFill>
              <a:ln>
                <a:noFill/>
              </a:ln>
              <a:effectLst/>
            </c:spPr>
            <c:extLst>
              <c:ext xmlns:c16="http://schemas.microsoft.com/office/drawing/2014/chart" uri="{C3380CC4-5D6E-409C-BE32-E72D297353CC}">
                <c16:uniqueId val="{00000066-51AE-418D-A489-36236E457AEE}"/>
              </c:ext>
            </c:extLst>
          </c:dPt>
          <c:cat>
            <c:strRef>
              <c:f>'graphique évolution '!$B$74:$AE$74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'!$B$84:$AE$84</c:f>
              <c:numCache>
                <c:formatCode>General</c:formatCode>
                <c:ptCount val="30"/>
                <c:pt idx="5">
                  <c:v>39</c:v>
                </c:pt>
                <c:pt idx="11">
                  <c:v>24</c:v>
                </c:pt>
                <c:pt idx="17">
                  <c:v>5</c:v>
                </c:pt>
                <c:pt idx="23">
                  <c:v>5</c:v>
                </c:pt>
                <c:pt idx="29">
                  <c:v>9</c:v>
                </c:pt>
              </c:numCache>
            </c:numRef>
          </c:val>
          <c:extLst>
            <c:ext xmlns:c16="http://schemas.microsoft.com/office/drawing/2014/chart" uri="{C3380CC4-5D6E-409C-BE32-E72D297353CC}">
              <c16:uniqueId val="{00000067-51AE-418D-A489-36236E457AEE}"/>
            </c:ext>
          </c:extLst>
        </c:ser>
        <c:dLbls>
          <c:showLegendKey val="0"/>
          <c:showVal val="0"/>
          <c:showCatName val="0"/>
          <c:showSerName val="0"/>
          <c:showPercent val="0"/>
          <c:showBubbleSize val="0"/>
        </c:dLbls>
        <c:gapWidth val="20"/>
        <c:overlap val="100"/>
        <c:axId val="1496445024"/>
        <c:axId val="1496447104"/>
      </c:barChart>
      <c:lineChart>
        <c:grouping val="standard"/>
        <c:varyColors val="0"/>
        <c:ser>
          <c:idx val="10"/>
          <c:order val="10"/>
          <c:tx>
            <c:strRef>
              <c:f>'graphique évolution '!$A$85</c:f>
              <c:strCache>
                <c:ptCount val="1"/>
                <c:pt idx="0">
                  <c:v>POURCENTAGE</c:v>
                </c:pt>
              </c:strCache>
            </c:strRef>
          </c:tx>
          <c:spPr>
            <a:ln w="28575" cap="rnd">
              <a:solidFill>
                <a:schemeClr val="accent5">
                  <a:lumMod val="60000"/>
                </a:schemeClr>
              </a:solidFill>
              <a:round/>
            </a:ln>
            <a:effectLst/>
          </c:spPr>
          <c:marker>
            <c:symbol val="none"/>
          </c:marker>
          <c:val>
            <c:numRef>
              <c:f>'graphique évolution '!$B$85:$AE$85</c:f>
              <c:numCache>
                <c:formatCode>0</c:formatCode>
                <c:ptCount val="30"/>
                <c:pt idx="1">
                  <c:v>15.09433962264151</c:v>
                </c:pt>
                <c:pt idx="2">
                  <c:v>26.415094339622641</c:v>
                </c:pt>
                <c:pt idx="3">
                  <c:v>23.728813559322035</c:v>
                </c:pt>
                <c:pt idx="4">
                  <c:v>18.64406779661017</c:v>
                </c:pt>
                <c:pt idx="5">
                  <c:v>33.898305084745758</c:v>
                </c:pt>
                <c:pt idx="7">
                  <c:v>25.925925925925924</c:v>
                </c:pt>
                <c:pt idx="8">
                  <c:v>0</c:v>
                </c:pt>
                <c:pt idx="9">
                  <c:v>16.666666666666664</c:v>
                </c:pt>
                <c:pt idx="10">
                  <c:v>10</c:v>
                </c:pt>
                <c:pt idx="11">
                  <c:v>20</c:v>
                </c:pt>
                <c:pt idx="13">
                  <c:v>11.111111111111111</c:v>
                </c:pt>
                <c:pt idx="14">
                  <c:v>22.222222222222221</c:v>
                </c:pt>
                <c:pt idx="15">
                  <c:v>20</c:v>
                </c:pt>
                <c:pt idx="16">
                  <c:v>40</c:v>
                </c:pt>
                <c:pt idx="17">
                  <c:v>50</c:v>
                </c:pt>
                <c:pt idx="19">
                  <c:v>28.571428571428569</c:v>
                </c:pt>
                <c:pt idx="20">
                  <c:v>28.571428571428569</c:v>
                </c:pt>
                <c:pt idx="21">
                  <c:v>50</c:v>
                </c:pt>
                <c:pt idx="22">
                  <c:v>33.333333333333329</c:v>
                </c:pt>
                <c:pt idx="23">
                  <c:v>16.666666666666664</c:v>
                </c:pt>
                <c:pt idx="25">
                  <c:v>74.358974358974365</c:v>
                </c:pt>
                <c:pt idx="26">
                  <c:v>74.358974358974365</c:v>
                </c:pt>
                <c:pt idx="27">
                  <c:v>64.102564102564102</c:v>
                </c:pt>
                <c:pt idx="28">
                  <c:v>74.358974358974365</c:v>
                </c:pt>
                <c:pt idx="29">
                  <c:v>76.923076923076934</c:v>
                </c:pt>
              </c:numCache>
            </c:numRef>
          </c:val>
          <c:smooth val="0"/>
          <c:extLst>
            <c:ext xmlns:c16="http://schemas.microsoft.com/office/drawing/2014/chart" uri="{C3380CC4-5D6E-409C-BE32-E72D297353CC}">
              <c16:uniqueId val="{00000068-51AE-418D-A489-36236E457AEE}"/>
            </c:ext>
          </c:extLst>
        </c:ser>
        <c:dLbls>
          <c:showLegendKey val="0"/>
          <c:showVal val="0"/>
          <c:showCatName val="0"/>
          <c:showSerName val="0"/>
          <c:showPercent val="0"/>
          <c:showBubbleSize val="0"/>
        </c:dLbls>
        <c:marker val="1"/>
        <c:smooth val="0"/>
        <c:axId val="1419013856"/>
        <c:axId val="1419015104"/>
      </c:lineChart>
      <c:catAx>
        <c:axId val="149644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496447104"/>
        <c:crosses val="autoZero"/>
        <c:auto val="1"/>
        <c:lblAlgn val="ctr"/>
        <c:lblOffset val="100"/>
        <c:noMultiLvlLbl val="0"/>
      </c:catAx>
      <c:valAx>
        <c:axId val="1496447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fr-FR" sz="2400" b="1" dirty="0"/>
                  <a:t>Nombre d'admis en MMOPK</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496445024"/>
        <c:crosses val="autoZero"/>
        <c:crossBetween val="between"/>
      </c:valAx>
      <c:valAx>
        <c:axId val="1419015104"/>
        <c:scaling>
          <c:orientation val="minMax"/>
          <c:max val="100"/>
        </c:scaling>
        <c:delete val="0"/>
        <c:axPos val="r"/>
        <c:title>
          <c:tx>
            <c:rich>
              <a:bodyPr rot="-5400000" spcFirstLastPara="1" vertOverflow="ellipsis" vert="horz" wrap="square" anchor="ctr" anchorCtr="1"/>
              <a:lstStyle/>
              <a:p>
                <a:pPr>
                  <a:defRPr sz="2400" b="1" i="0" u="none" strike="noStrike" kern="1200" baseline="0">
                    <a:solidFill>
                      <a:schemeClr val="accent1">
                        <a:lumMod val="75000"/>
                      </a:schemeClr>
                    </a:solidFill>
                    <a:latin typeface="+mn-lt"/>
                    <a:ea typeface="+mn-ea"/>
                    <a:cs typeface="+mn-cs"/>
                  </a:defRPr>
                </a:pPr>
                <a:r>
                  <a:rPr lang="fr-FR" sz="2400" b="1">
                    <a:solidFill>
                      <a:schemeClr val="accent1">
                        <a:lumMod val="75000"/>
                      </a:schemeClr>
                    </a:solidFill>
                  </a:rPr>
                  <a:t>% d'admis</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accent1">
                      <a:lumMod val="75000"/>
                    </a:schemeClr>
                  </a:solidFill>
                  <a:latin typeface="+mn-lt"/>
                  <a:ea typeface="+mn-ea"/>
                  <a:cs typeface="+mn-cs"/>
                </a:defRPr>
              </a:pPr>
              <a:endParaRPr lang="fr-FR"/>
            </a:p>
          </c:txPr>
        </c:title>
        <c:numFmt formatCode="General" sourceLinked="0"/>
        <c:majorTickMark val="out"/>
        <c:minorTickMark val="none"/>
        <c:tickLblPos val="nextTo"/>
        <c:spPr>
          <a:noFill/>
          <a:ln>
            <a:solidFill>
              <a:srgbClr val="3452FF">
                <a:lumMod val="75000"/>
              </a:srgbClr>
            </a:solidFill>
          </a:ln>
          <a:effectLst/>
        </c:spPr>
        <c:txPr>
          <a:bodyPr rot="-60000000" spcFirstLastPara="1" vertOverflow="ellipsis" vert="horz" wrap="square" anchor="ctr" anchorCtr="1"/>
          <a:lstStyle/>
          <a:p>
            <a:pPr>
              <a:defRPr sz="2000" b="0" i="0" u="none" strike="noStrike" kern="1200" baseline="0">
                <a:solidFill>
                  <a:schemeClr val="accent1">
                    <a:lumMod val="75000"/>
                  </a:schemeClr>
                </a:solidFill>
                <a:latin typeface="+mn-lt"/>
                <a:ea typeface="+mn-ea"/>
                <a:cs typeface="+mn-cs"/>
              </a:defRPr>
            </a:pPr>
            <a:endParaRPr lang="fr-FR"/>
          </a:p>
        </c:txPr>
        <c:crossAx val="1419013856"/>
        <c:crosses val="max"/>
        <c:crossBetween val="between"/>
        <c:majorUnit val="20"/>
      </c:valAx>
      <c:catAx>
        <c:axId val="1419013856"/>
        <c:scaling>
          <c:orientation val="minMax"/>
        </c:scaling>
        <c:delete val="1"/>
        <c:axPos val="b"/>
        <c:majorTickMark val="out"/>
        <c:minorTickMark val="none"/>
        <c:tickLblPos val="nextTo"/>
        <c:crossAx val="1419015104"/>
        <c:crosses val="autoZero"/>
        <c:auto val="1"/>
        <c:lblAlgn val="ctr"/>
        <c:lblOffset val="100"/>
        <c:noMultiLvlLbl val="0"/>
      </c:catAx>
      <c:spPr>
        <a:noFill/>
        <a:ln>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fr-FR" b="1"/>
              <a:t>Evolution des admissions MMOPK depuis une LAS 2 STAPS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'graphique évolution  las 2'!$A$36</c:f>
              <c:strCache>
                <c:ptCount val="1"/>
                <c:pt idx="0">
                  <c:v>LAS STAPS</c:v>
                </c:pt>
              </c:strCache>
            </c:strRef>
          </c:tx>
          <c:spPr>
            <a:solidFill>
              <a:schemeClr val="accent6">
                <a:lumMod val="40000"/>
                <a:lumOff val="60000"/>
              </a:schemeClr>
            </a:solidFill>
            <a:ln>
              <a:noFill/>
            </a:ln>
            <a:effectLst/>
          </c:spPr>
          <c:invertIfNegative val="0"/>
          <c:cat>
            <c:strRef>
              <c:f>'graphique évolution  las 2'!$B$35:$Z$35</c:f>
              <c:strCache>
                <c:ptCount val="25"/>
                <c:pt idx="1">
                  <c:v>22</c:v>
                </c:pt>
                <c:pt idx="2">
                  <c:v>MEDECINE</c:v>
                </c:pt>
                <c:pt idx="4">
                  <c:v>25</c:v>
                </c:pt>
                <c:pt idx="6">
                  <c:v>22</c:v>
                </c:pt>
                <c:pt idx="7">
                  <c:v>PHARMA</c:v>
                </c:pt>
                <c:pt idx="9">
                  <c:v>25</c:v>
                </c:pt>
                <c:pt idx="11">
                  <c:v>22</c:v>
                </c:pt>
                <c:pt idx="12">
                  <c:v>ODONTO</c:v>
                </c:pt>
                <c:pt idx="14">
                  <c:v>25</c:v>
                </c:pt>
                <c:pt idx="16">
                  <c:v>22</c:v>
                </c:pt>
                <c:pt idx="17">
                  <c:v>MAIEU</c:v>
                </c:pt>
                <c:pt idx="19">
                  <c:v>25</c:v>
                </c:pt>
                <c:pt idx="21">
                  <c:v>22</c:v>
                </c:pt>
                <c:pt idx="22">
                  <c:v>KINE</c:v>
                </c:pt>
                <c:pt idx="24">
                  <c:v>25</c:v>
                </c:pt>
              </c:strCache>
            </c:strRef>
          </c:cat>
          <c:val>
            <c:numRef>
              <c:f>'graphique évolution  las 2'!$B$36:$Z$36</c:f>
              <c:numCache>
                <c:formatCode>General</c:formatCode>
                <c:ptCount val="25"/>
              </c:numCache>
            </c:numRef>
          </c:val>
          <c:extLst>
            <c:ext xmlns:c16="http://schemas.microsoft.com/office/drawing/2014/chart" uri="{C3380CC4-5D6E-409C-BE32-E72D297353CC}">
              <c16:uniqueId val="{00000000-D93A-4254-8E69-69847D1B52A3}"/>
            </c:ext>
          </c:extLst>
        </c:ser>
        <c:ser>
          <c:idx val="1"/>
          <c:order val="1"/>
          <c:tx>
            <c:strRef>
              <c:f>'graphique évolution  las 2'!$A$37</c:f>
              <c:strCache>
                <c:ptCount val="1"/>
                <c:pt idx="0">
                  <c:v>AUTRES LAS</c:v>
                </c:pt>
              </c:strCache>
            </c:strRef>
          </c:tx>
          <c:spPr>
            <a:solidFill>
              <a:schemeClr val="accent6">
                <a:lumMod val="20000"/>
                <a:lumOff val="80000"/>
              </a:schemeClr>
            </a:solidFill>
            <a:ln>
              <a:noFill/>
            </a:ln>
            <a:effectLst/>
          </c:spPr>
          <c:invertIfNegative val="0"/>
          <c:cat>
            <c:strRef>
              <c:f>'graphique évolution  las 2'!$B$35:$Z$35</c:f>
              <c:strCache>
                <c:ptCount val="25"/>
                <c:pt idx="1">
                  <c:v>22</c:v>
                </c:pt>
                <c:pt idx="2">
                  <c:v>MEDECINE</c:v>
                </c:pt>
                <c:pt idx="4">
                  <c:v>25</c:v>
                </c:pt>
                <c:pt idx="6">
                  <c:v>22</c:v>
                </c:pt>
                <c:pt idx="7">
                  <c:v>PHARMA</c:v>
                </c:pt>
                <c:pt idx="9">
                  <c:v>25</c:v>
                </c:pt>
                <c:pt idx="11">
                  <c:v>22</c:v>
                </c:pt>
                <c:pt idx="12">
                  <c:v>ODONTO</c:v>
                </c:pt>
                <c:pt idx="14">
                  <c:v>25</c:v>
                </c:pt>
                <c:pt idx="16">
                  <c:v>22</c:v>
                </c:pt>
                <c:pt idx="17">
                  <c:v>MAIEU</c:v>
                </c:pt>
                <c:pt idx="19">
                  <c:v>25</c:v>
                </c:pt>
                <c:pt idx="21">
                  <c:v>22</c:v>
                </c:pt>
                <c:pt idx="22">
                  <c:v>KINE</c:v>
                </c:pt>
                <c:pt idx="24">
                  <c:v>25</c:v>
                </c:pt>
              </c:strCache>
            </c:strRef>
          </c:cat>
          <c:val>
            <c:numRef>
              <c:f>'graphique évolution  las 2'!$B$37:$Z$37</c:f>
              <c:numCache>
                <c:formatCode>General</c:formatCode>
                <c:ptCount val="25"/>
              </c:numCache>
            </c:numRef>
          </c:val>
          <c:extLst>
            <c:ext xmlns:c16="http://schemas.microsoft.com/office/drawing/2014/chart" uri="{C3380CC4-5D6E-409C-BE32-E72D297353CC}">
              <c16:uniqueId val="{00000001-D93A-4254-8E69-69847D1B52A3}"/>
            </c:ext>
          </c:extLst>
        </c:ser>
        <c:ser>
          <c:idx val="2"/>
          <c:order val="2"/>
          <c:tx>
            <c:strRef>
              <c:f>'graphique évolution  las 2'!$A$38</c:f>
              <c:strCache>
                <c:ptCount val="1"/>
              </c:strCache>
            </c:strRef>
          </c:tx>
          <c:spPr>
            <a:solidFill>
              <a:schemeClr val="accent4">
                <a:lumMod val="75000"/>
              </a:schemeClr>
            </a:solidFill>
            <a:ln>
              <a:noFill/>
            </a:ln>
            <a:effectLst/>
          </c:spPr>
          <c:invertIfNegative val="0"/>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D93A-4254-8E69-69847D1B52A3}"/>
              </c:ext>
            </c:extLst>
          </c:dPt>
          <c:dPt>
            <c:idx val="6"/>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D93A-4254-8E69-69847D1B52A3}"/>
              </c:ext>
            </c:extLst>
          </c:dPt>
          <c:dPt>
            <c:idx val="1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D93A-4254-8E69-69847D1B52A3}"/>
              </c:ext>
            </c:extLst>
          </c:dPt>
          <c:dPt>
            <c:idx val="16"/>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9-D93A-4254-8E69-69847D1B52A3}"/>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D93A-4254-8E69-69847D1B52A3}"/>
              </c:ext>
            </c:extLst>
          </c:dPt>
          <c:cat>
            <c:strRef>
              <c:f>'graphique évolution  las 2'!$B$35:$Z$35</c:f>
              <c:strCache>
                <c:ptCount val="25"/>
                <c:pt idx="1">
                  <c:v>22</c:v>
                </c:pt>
                <c:pt idx="2">
                  <c:v>MEDECINE</c:v>
                </c:pt>
                <c:pt idx="4">
                  <c:v>25</c:v>
                </c:pt>
                <c:pt idx="6">
                  <c:v>22</c:v>
                </c:pt>
                <c:pt idx="7">
                  <c:v>PHARMA</c:v>
                </c:pt>
                <c:pt idx="9">
                  <c:v>25</c:v>
                </c:pt>
                <c:pt idx="11">
                  <c:v>22</c:v>
                </c:pt>
                <c:pt idx="12">
                  <c:v>ODONTO</c:v>
                </c:pt>
                <c:pt idx="14">
                  <c:v>25</c:v>
                </c:pt>
                <c:pt idx="16">
                  <c:v>22</c:v>
                </c:pt>
                <c:pt idx="17">
                  <c:v>MAIEU</c:v>
                </c:pt>
                <c:pt idx="19">
                  <c:v>25</c:v>
                </c:pt>
                <c:pt idx="21">
                  <c:v>22</c:v>
                </c:pt>
                <c:pt idx="22">
                  <c:v>KINE</c:v>
                </c:pt>
                <c:pt idx="24">
                  <c:v>25</c:v>
                </c:pt>
              </c:strCache>
            </c:strRef>
          </c:cat>
          <c:val>
            <c:numRef>
              <c:f>'graphique évolution  las 2'!$B$38:$Z$38</c:f>
              <c:numCache>
                <c:formatCode>General</c:formatCode>
                <c:ptCount val="25"/>
                <c:pt idx="1">
                  <c:v>12</c:v>
                </c:pt>
                <c:pt idx="6">
                  <c:v>4</c:v>
                </c:pt>
                <c:pt idx="11">
                  <c:v>1</c:v>
                </c:pt>
                <c:pt idx="16">
                  <c:v>1</c:v>
                </c:pt>
                <c:pt idx="21">
                  <c:v>8</c:v>
                </c:pt>
              </c:numCache>
            </c:numRef>
          </c:val>
          <c:extLst>
            <c:ext xmlns:c16="http://schemas.microsoft.com/office/drawing/2014/chart" uri="{C3380CC4-5D6E-409C-BE32-E72D297353CC}">
              <c16:uniqueId val="{0000000C-D93A-4254-8E69-69847D1B52A3}"/>
            </c:ext>
          </c:extLst>
        </c:ser>
        <c:ser>
          <c:idx val="3"/>
          <c:order val="3"/>
          <c:tx>
            <c:strRef>
              <c:f>'graphique évolution  las 2'!$A$39</c:f>
              <c:strCache>
                <c:ptCount val="1"/>
              </c:strCache>
            </c:strRef>
          </c:tx>
          <c:spPr>
            <a:solidFill>
              <a:schemeClr val="accent3">
                <a:lumMod val="40000"/>
                <a:lumOff val="60000"/>
              </a:schemeClr>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E-D93A-4254-8E69-69847D1B52A3}"/>
              </c:ext>
            </c:extLst>
          </c:dPt>
          <c:dPt>
            <c:idx val="6"/>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10-D93A-4254-8E69-69847D1B52A3}"/>
              </c:ext>
            </c:extLst>
          </c:dPt>
          <c:dPt>
            <c:idx val="1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12-D93A-4254-8E69-69847D1B52A3}"/>
              </c:ext>
            </c:extLst>
          </c:dPt>
          <c:dPt>
            <c:idx val="2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4-D93A-4254-8E69-69847D1B52A3}"/>
              </c:ext>
            </c:extLst>
          </c:dPt>
          <c:cat>
            <c:strRef>
              <c:f>'graphique évolution  las 2'!$B$35:$Z$35</c:f>
              <c:strCache>
                <c:ptCount val="25"/>
                <c:pt idx="1">
                  <c:v>22</c:v>
                </c:pt>
                <c:pt idx="2">
                  <c:v>MEDECINE</c:v>
                </c:pt>
                <c:pt idx="4">
                  <c:v>25</c:v>
                </c:pt>
                <c:pt idx="6">
                  <c:v>22</c:v>
                </c:pt>
                <c:pt idx="7">
                  <c:v>PHARMA</c:v>
                </c:pt>
                <c:pt idx="9">
                  <c:v>25</c:v>
                </c:pt>
                <c:pt idx="11">
                  <c:v>22</c:v>
                </c:pt>
                <c:pt idx="12">
                  <c:v>ODONTO</c:v>
                </c:pt>
                <c:pt idx="14">
                  <c:v>25</c:v>
                </c:pt>
                <c:pt idx="16">
                  <c:v>22</c:v>
                </c:pt>
                <c:pt idx="17">
                  <c:v>MAIEU</c:v>
                </c:pt>
                <c:pt idx="19">
                  <c:v>25</c:v>
                </c:pt>
                <c:pt idx="21">
                  <c:v>22</c:v>
                </c:pt>
                <c:pt idx="22">
                  <c:v>KINE</c:v>
                </c:pt>
                <c:pt idx="24">
                  <c:v>25</c:v>
                </c:pt>
              </c:strCache>
            </c:strRef>
          </c:cat>
          <c:val>
            <c:numRef>
              <c:f>'graphique évolution  las 2'!$B$39:$Z$39</c:f>
              <c:numCache>
                <c:formatCode>General</c:formatCode>
                <c:ptCount val="25"/>
                <c:pt idx="1">
                  <c:v>61</c:v>
                </c:pt>
                <c:pt idx="6">
                  <c:v>34</c:v>
                </c:pt>
                <c:pt idx="11">
                  <c:v>11</c:v>
                </c:pt>
                <c:pt idx="16">
                  <c:v>6</c:v>
                </c:pt>
                <c:pt idx="21">
                  <c:v>20</c:v>
                </c:pt>
              </c:numCache>
            </c:numRef>
          </c:val>
          <c:extLst>
            <c:ext xmlns:c16="http://schemas.microsoft.com/office/drawing/2014/chart" uri="{C3380CC4-5D6E-409C-BE32-E72D297353CC}">
              <c16:uniqueId val="{00000015-D93A-4254-8E69-69847D1B52A3}"/>
            </c:ext>
          </c:extLst>
        </c:ser>
        <c:ser>
          <c:idx val="4"/>
          <c:order val="4"/>
          <c:tx>
            <c:strRef>
              <c:f>'graphique évolution  las 2'!$A$40</c:f>
              <c:strCache>
                <c:ptCount val="1"/>
              </c:strCache>
            </c:strRef>
          </c:tx>
          <c:spPr>
            <a:solidFill>
              <a:schemeClr val="accent6"/>
            </a:solidFill>
            <a:ln>
              <a:noFill/>
            </a:ln>
            <a:effectLst/>
          </c:spPr>
          <c:invertIfNegative val="0"/>
          <c:dPt>
            <c:idx val="2"/>
            <c:invertIfNegative val="0"/>
            <c:bubble3D val="0"/>
            <c:spPr>
              <a:solidFill>
                <a:schemeClr val="accent6"/>
              </a:solidFill>
              <a:ln>
                <a:noFill/>
              </a:ln>
              <a:effectLst/>
            </c:spPr>
            <c:extLst>
              <c:ext xmlns:c16="http://schemas.microsoft.com/office/drawing/2014/chart" uri="{C3380CC4-5D6E-409C-BE32-E72D297353CC}">
                <c16:uniqueId val="{00000017-D93A-4254-8E69-69847D1B52A3}"/>
              </c:ext>
            </c:extLst>
          </c:dPt>
          <c:dPt>
            <c:idx val="7"/>
            <c:invertIfNegative val="0"/>
            <c:bubble3D val="0"/>
            <c:spPr>
              <a:solidFill>
                <a:schemeClr val="accent5"/>
              </a:solidFill>
              <a:ln>
                <a:noFill/>
              </a:ln>
              <a:effectLst/>
            </c:spPr>
            <c:extLst>
              <c:ext xmlns:c16="http://schemas.microsoft.com/office/drawing/2014/chart" uri="{C3380CC4-5D6E-409C-BE32-E72D297353CC}">
                <c16:uniqueId val="{00000019-D93A-4254-8E69-69847D1B52A3}"/>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1B-D93A-4254-8E69-69847D1B52A3}"/>
              </c:ext>
            </c:extLst>
          </c:dPt>
          <c:dPt>
            <c:idx val="17"/>
            <c:invertIfNegative val="0"/>
            <c:bubble3D val="0"/>
            <c:spPr>
              <a:solidFill>
                <a:schemeClr val="accent3"/>
              </a:solidFill>
              <a:ln>
                <a:noFill/>
              </a:ln>
              <a:effectLst/>
            </c:spPr>
            <c:extLst>
              <c:ext xmlns:c16="http://schemas.microsoft.com/office/drawing/2014/chart" uri="{C3380CC4-5D6E-409C-BE32-E72D297353CC}">
                <c16:uniqueId val="{0000001D-D93A-4254-8E69-69847D1B52A3}"/>
              </c:ext>
            </c:extLst>
          </c:dPt>
          <c:dPt>
            <c:idx val="22"/>
            <c:invertIfNegative val="0"/>
            <c:bubble3D val="0"/>
            <c:spPr>
              <a:solidFill>
                <a:schemeClr val="accent2"/>
              </a:solidFill>
              <a:ln>
                <a:noFill/>
              </a:ln>
              <a:effectLst/>
            </c:spPr>
            <c:extLst>
              <c:ext xmlns:c16="http://schemas.microsoft.com/office/drawing/2014/chart" uri="{C3380CC4-5D6E-409C-BE32-E72D297353CC}">
                <c16:uniqueId val="{0000001F-D93A-4254-8E69-69847D1B52A3}"/>
              </c:ext>
            </c:extLst>
          </c:dPt>
          <c:cat>
            <c:strRef>
              <c:f>'graphique évolution  las 2'!$B$35:$Z$35</c:f>
              <c:strCache>
                <c:ptCount val="25"/>
                <c:pt idx="1">
                  <c:v>22</c:v>
                </c:pt>
                <c:pt idx="2">
                  <c:v>MEDECINE</c:v>
                </c:pt>
                <c:pt idx="4">
                  <c:v>25</c:v>
                </c:pt>
                <c:pt idx="6">
                  <c:v>22</c:v>
                </c:pt>
                <c:pt idx="7">
                  <c:v>PHARMA</c:v>
                </c:pt>
                <c:pt idx="9">
                  <c:v>25</c:v>
                </c:pt>
                <c:pt idx="11">
                  <c:v>22</c:v>
                </c:pt>
                <c:pt idx="12">
                  <c:v>ODONTO</c:v>
                </c:pt>
                <c:pt idx="14">
                  <c:v>25</c:v>
                </c:pt>
                <c:pt idx="16">
                  <c:v>22</c:v>
                </c:pt>
                <c:pt idx="17">
                  <c:v>MAIEU</c:v>
                </c:pt>
                <c:pt idx="19">
                  <c:v>25</c:v>
                </c:pt>
                <c:pt idx="21">
                  <c:v>22</c:v>
                </c:pt>
                <c:pt idx="22">
                  <c:v>KINE</c:v>
                </c:pt>
                <c:pt idx="24">
                  <c:v>25</c:v>
                </c:pt>
              </c:strCache>
            </c:strRef>
          </c:cat>
          <c:val>
            <c:numRef>
              <c:f>'graphique évolution  las 2'!$B$40:$Z$40</c:f>
              <c:numCache>
                <c:formatCode>General</c:formatCode>
                <c:ptCount val="25"/>
                <c:pt idx="2">
                  <c:v>17</c:v>
                </c:pt>
                <c:pt idx="7">
                  <c:v>1</c:v>
                </c:pt>
                <c:pt idx="12">
                  <c:v>1</c:v>
                </c:pt>
                <c:pt idx="17">
                  <c:v>2</c:v>
                </c:pt>
                <c:pt idx="22">
                  <c:v>17</c:v>
                </c:pt>
              </c:numCache>
            </c:numRef>
          </c:val>
          <c:extLst>
            <c:ext xmlns:c16="http://schemas.microsoft.com/office/drawing/2014/chart" uri="{C3380CC4-5D6E-409C-BE32-E72D297353CC}">
              <c16:uniqueId val="{00000020-D93A-4254-8E69-69847D1B52A3}"/>
            </c:ext>
          </c:extLst>
        </c:ser>
        <c:ser>
          <c:idx val="5"/>
          <c:order val="5"/>
          <c:tx>
            <c:strRef>
              <c:f>'graphique évolution  las 2'!$A$41</c:f>
              <c:strCache>
                <c:ptCount val="1"/>
              </c:strCache>
            </c:strRef>
          </c:tx>
          <c:spPr>
            <a:solidFill>
              <a:schemeClr val="accent5">
                <a:lumMod val="60000"/>
                <a:lumOff val="40000"/>
              </a:schemeClr>
            </a:solidFill>
            <a:ln>
              <a:noFill/>
            </a:ln>
            <a:effectLst/>
          </c:spPr>
          <c:invertIfNegative val="0"/>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2-D93A-4254-8E69-69847D1B52A3}"/>
              </c:ext>
            </c:extLst>
          </c:dPt>
          <c:dPt>
            <c:idx val="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4-D93A-4254-8E69-69847D1B52A3}"/>
              </c:ext>
            </c:extLst>
          </c:dPt>
          <c:dPt>
            <c:idx val="1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6-D93A-4254-8E69-69847D1B52A3}"/>
              </c:ext>
            </c:extLst>
          </c:dPt>
          <c:dPt>
            <c:idx val="17"/>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28-D93A-4254-8E69-69847D1B52A3}"/>
              </c:ext>
            </c:extLst>
          </c:dPt>
          <c:dPt>
            <c:idx val="2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A-D93A-4254-8E69-69847D1B52A3}"/>
              </c:ext>
            </c:extLst>
          </c:dPt>
          <c:cat>
            <c:strRef>
              <c:f>'graphique évolution  las 2'!$B$35:$Z$35</c:f>
              <c:strCache>
                <c:ptCount val="25"/>
                <c:pt idx="1">
                  <c:v>22</c:v>
                </c:pt>
                <c:pt idx="2">
                  <c:v>MEDECINE</c:v>
                </c:pt>
                <c:pt idx="4">
                  <c:v>25</c:v>
                </c:pt>
                <c:pt idx="6">
                  <c:v>22</c:v>
                </c:pt>
                <c:pt idx="7">
                  <c:v>PHARMA</c:v>
                </c:pt>
                <c:pt idx="9">
                  <c:v>25</c:v>
                </c:pt>
                <c:pt idx="11">
                  <c:v>22</c:v>
                </c:pt>
                <c:pt idx="12">
                  <c:v>ODONTO</c:v>
                </c:pt>
                <c:pt idx="14">
                  <c:v>25</c:v>
                </c:pt>
                <c:pt idx="16">
                  <c:v>22</c:v>
                </c:pt>
                <c:pt idx="17">
                  <c:v>MAIEU</c:v>
                </c:pt>
                <c:pt idx="19">
                  <c:v>25</c:v>
                </c:pt>
                <c:pt idx="21">
                  <c:v>22</c:v>
                </c:pt>
                <c:pt idx="22">
                  <c:v>KINE</c:v>
                </c:pt>
                <c:pt idx="24">
                  <c:v>25</c:v>
                </c:pt>
              </c:strCache>
            </c:strRef>
          </c:cat>
          <c:val>
            <c:numRef>
              <c:f>'graphique évolution  las 2'!$B$41:$Z$41</c:f>
              <c:numCache>
                <c:formatCode>General</c:formatCode>
                <c:ptCount val="25"/>
                <c:pt idx="2">
                  <c:v>61</c:v>
                </c:pt>
                <c:pt idx="7">
                  <c:v>39</c:v>
                </c:pt>
                <c:pt idx="12">
                  <c:v>12</c:v>
                </c:pt>
                <c:pt idx="17">
                  <c:v>8</c:v>
                </c:pt>
                <c:pt idx="22">
                  <c:v>11</c:v>
                </c:pt>
              </c:numCache>
            </c:numRef>
          </c:val>
          <c:extLst>
            <c:ext xmlns:c16="http://schemas.microsoft.com/office/drawing/2014/chart" uri="{C3380CC4-5D6E-409C-BE32-E72D297353CC}">
              <c16:uniqueId val="{0000002B-D93A-4254-8E69-69847D1B52A3}"/>
            </c:ext>
          </c:extLst>
        </c:ser>
        <c:ser>
          <c:idx val="6"/>
          <c:order val="6"/>
          <c:tx>
            <c:strRef>
              <c:f>'graphique évolution  las 2'!$A$42</c:f>
              <c:strCache>
                <c:ptCount val="1"/>
              </c:strCache>
            </c:strRef>
          </c:tx>
          <c:spPr>
            <a:solidFill>
              <a:schemeClr val="accent2">
                <a:lumMod val="75000"/>
              </a:schemeClr>
            </a:solidFill>
            <a:ln>
              <a:noFill/>
            </a:ln>
            <a:effectLst/>
          </c:spPr>
          <c:invertIfNegative val="0"/>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2D-D93A-4254-8E69-69847D1B52A3}"/>
              </c:ext>
            </c:extLst>
          </c:dPt>
          <c:dPt>
            <c:idx val="8"/>
            <c:invertIfNegative val="0"/>
            <c:bubble3D val="0"/>
            <c:spPr>
              <a:solidFill>
                <a:schemeClr val="accent5">
                  <a:lumMod val="75000"/>
                </a:schemeClr>
              </a:solidFill>
              <a:ln>
                <a:noFill/>
              </a:ln>
              <a:effectLst/>
            </c:spPr>
            <c:extLst>
              <c:ext xmlns:c16="http://schemas.microsoft.com/office/drawing/2014/chart" uri="{C3380CC4-5D6E-409C-BE32-E72D297353CC}">
                <c16:uniqueId val="{0000002F-D93A-4254-8E69-69847D1B52A3}"/>
              </c:ext>
            </c:extLst>
          </c:dPt>
          <c:dPt>
            <c:idx val="13"/>
            <c:invertIfNegative val="0"/>
            <c:bubble3D val="0"/>
            <c:spPr>
              <a:solidFill>
                <a:schemeClr val="accent4">
                  <a:lumMod val="75000"/>
                </a:schemeClr>
              </a:solidFill>
              <a:ln>
                <a:noFill/>
              </a:ln>
              <a:effectLst/>
            </c:spPr>
            <c:extLst>
              <c:ext xmlns:c16="http://schemas.microsoft.com/office/drawing/2014/chart" uri="{C3380CC4-5D6E-409C-BE32-E72D297353CC}">
                <c16:uniqueId val="{00000031-D93A-4254-8E69-69847D1B52A3}"/>
              </c:ext>
            </c:extLst>
          </c:dPt>
          <c:dPt>
            <c:idx val="18"/>
            <c:invertIfNegative val="0"/>
            <c:bubble3D val="0"/>
            <c:spPr>
              <a:solidFill>
                <a:schemeClr val="accent3">
                  <a:lumMod val="75000"/>
                </a:schemeClr>
              </a:solidFill>
              <a:ln>
                <a:noFill/>
              </a:ln>
              <a:effectLst/>
            </c:spPr>
            <c:extLst>
              <c:ext xmlns:c16="http://schemas.microsoft.com/office/drawing/2014/chart" uri="{C3380CC4-5D6E-409C-BE32-E72D297353CC}">
                <c16:uniqueId val="{00000033-D93A-4254-8E69-69847D1B52A3}"/>
              </c:ext>
            </c:extLst>
          </c:dPt>
          <c:cat>
            <c:strRef>
              <c:f>'graphique évolution  las 2'!$B$35:$Z$35</c:f>
              <c:strCache>
                <c:ptCount val="25"/>
                <c:pt idx="1">
                  <c:v>22</c:v>
                </c:pt>
                <c:pt idx="2">
                  <c:v>MEDECINE</c:v>
                </c:pt>
                <c:pt idx="4">
                  <c:v>25</c:v>
                </c:pt>
                <c:pt idx="6">
                  <c:v>22</c:v>
                </c:pt>
                <c:pt idx="7">
                  <c:v>PHARMA</c:v>
                </c:pt>
                <c:pt idx="9">
                  <c:v>25</c:v>
                </c:pt>
                <c:pt idx="11">
                  <c:v>22</c:v>
                </c:pt>
                <c:pt idx="12">
                  <c:v>ODONTO</c:v>
                </c:pt>
                <c:pt idx="14">
                  <c:v>25</c:v>
                </c:pt>
                <c:pt idx="16">
                  <c:v>22</c:v>
                </c:pt>
                <c:pt idx="17">
                  <c:v>MAIEU</c:v>
                </c:pt>
                <c:pt idx="19">
                  <c:v>25</c:v>
                </c:pt>
                <c:pt idx="21">
                  <c:v>22</c:v>
                </c:pt>
                <c:pt idx="22">
                  <c:v>KINE</c:v>
                </c:pt>
                <c:pt idx="24">
                  <c:v>25</c:v>
                </c:pt>
              </c:strCache>
            </c:strRef>
          </c:cat>
          <c:val>
            <c:numRef>
              <c:f>'graphique évolution  las 2'!$B$42:$Z$42</c:f>
              <c:numCache>
                <c:formatCode>General</c:formatCode>
                <c:ptCount val="25"/>
                <c:pt idx="3">
                  <c:v>9</c:v>
                </c:pt>
                <c:pt idx="8">
                  <c:v>2</c:v>
                </c:pt>
                <c:pt idx="13">
                  <c:v>4</c:v>
                </c:pt>
                <c:pt idx="18">
                  <c:v>2</c:v>
                </c:pt>
                <c:pt idx="23">
                  <c:v>4</c:v>
                </c:pt>
              </c:numCache>
            </c:numRef>
          </c:val>
          <c:extLst>
            <c:ext xmlns:c16="http://schemas.microsoft.com/office/drawing/2014/chart" uri="{C3380CC4-5D6E-409C-BE32-E72D297353CC}">
              <c16:uniqueId val="{00000034-D93A-4254-8E69-69847D1B52A3}"/>
            </c:ext>
          </c:extLst>
        </c:ser>
        <c:ser>
          <c:idx val="7"/>
          <c:order val="7"/>
          <c:tx>
            <c:strRef>
              <c:f>'graphique évolution  las 2'!$A$43</c:f>
              <c:strCache>
                <c:ptCount val="1"/>
              </c:strCache>
            </c:strRef>
          </c:tx>
          <c:spPr>
            <a:solidFill>
              <a:schemeClr val="accent2">
                <a:lumMod val="60000"/>
                <a:lumOff val="40000"/>
              </a:schemeClr>
            </a:solidFill>
            <a:ln>
              <a:noFill/>
            </a:ln>
            <a:effectLst/>
          </c:spPr>
          <c:invertIfNegative val="0"/>
          <c:dPt>
            <c:idx val="3"/>
            <c:invertIfNegative val="0"/>
            <c:bubble3D val="0"/>
            <c:spPr>
              <a:solidFill>
                <a:schemeClr val="accent6"/>
              </a:solidFill>
              <a:ln>
                <a:noFill/>
              </a:ln>
              <a:effectLst/>
            </c:spPr>
            <c:extLst>
              <c:ext xmlns:c16="http://schemas.microsoft.com/office/drawing/2014/chart" uri="{C3380CC4-5D6E-409C-BE32-E72D297353CC}">
                <c16:uniqueId val="{00000036-D93A-4254-8E69-69847D1B52A3}"/>
              </c:ext>
            </c:extLst>
          </c:dPt>
          <c:dPt>
            <c:idx val="8"/>
            <c:invertIfNegative val="0"/>
            <c:bubble3D val="0"/>
            <c:spPr>
              <a:solidFill>
                <a:schemeClr val="accent5"/>
              </a:solidFill>
              <a:ln>
                <a:noFill/>
              </a:ln>
              <a:effectLst/>
            </c:spPr>
            <c:extLst>
              <c:ext xmlns:c16="http://schemas.microsoft.com/office/drawing/2014/chart" uri="{C3380CC4-5D6E-409C-BE32-E72D297353CC}">
                <c16:uniqueId val="{00000038-D93A-4254-8E69-69847D1B52A3}"/>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3A-D93A-4254-8E69-69847D1B52A3}"/>
              </c:ext>
            </c:extLst>
          </c:dPt>
          <c:dPt>
            <c:idx val="18"/>
            <c:invertIfNegative val="0"/>
            <c:bubble3D val="0"/>
            <c:spPr>
              <a:solidFill>
                <a:schemeClr val="accent3"/>
              </a:solidFill>
              <a:ln>
                <a:noFill/>
              </a:ln>
              <a:effectLst/>
            </c:spPr>
            <c:extLst>
              <c:ext xmlns:c16="http://schemas.microsoft.com/office/drawing/2014/chart" uri="{C3380CC4-5D6E-409C-BE32-E72D297353CC}">
                <c16:uniqueId val="{0000003C-D93A-4254-8E69-69847D1B52A3}"/>
              </c:ext>
            </c:extLst>
          </c:dPt>
          <c:dPt>
            <c:idx val="23"/>
            <c:invertIfNegative val="0"/>
            <c:bubble3D val="0"/>
            <c:spPr>
              <a:solidFill>
                <a:schemeClr val="accent2"/>
              </a:solidFill>
              <a:ln>
                <a:noFill/>
              </a:ln>
              <a:effectLst/>
            </c:spPr>
            <c:extLst>
              <c:ext xmlns:c16="http://schemas.microsoft.com/office/drawing/2014/chart" uri="{C3380CC4-5D6E-409C-BE32-E72D297353CC}">
                <c16:uniqueId val="{0000003E-D93A-4254-8E69-69847D1B52A3}"/>
              </c:ext>
            </c:extLst>
          </c:dPt>
          <c:cat>
            <c:strRef>
              <c:f>'graphique évolution  las 2'!$B$35:$Z$35</c:f>
              <c:strCache>
                <c:ptCount val="25"/>
                <c:pt idx="1">
                  <c:v>22</c:v>
                </c:pt>
                <c:pt idx="2">
                  <c:v>MEDECINE</c:v>
                </c:pt>
                <c:pt idx="4">
                  <c:v>25</c:v>
                </c:pt>
                <c:pt idx="6">
                  <c:v>22</c:v>
                </c:pt>
                <c:pt idx="7">
                  <c:v>PHARMA</c:v>
                </c:pt>
                <c:pt idx="9">
                  <c:v>25</c:v>
                </c:pt>
                <c:pt idx="11">
                  <c:v>22</c:v>
                </c:pt>
                <c:pt idx="12">
                  <c:v>ODONTO</c:v>
                </c:pt>
                <c:pt idx="14">
                  <c:v>25</c:v>
                </c:pt>
                <c:pt idx="16">
                  <c:v>22</c:v>
                </c:pt>
                <c:pt idx="17">
                  <c:v>MAIEU</c:v>
                </c:pt>
                <c:pt idx="19">
                  <c:v>25</c:v>
                </c:pt>
                <c:pt idx="21">
                  <c:v>22</c:v>
                </c:pt>
                <c:pt idx="22">
                  <c:v>KINE</c:v>
                </c:pt>
                <c:pt idx="24">
                  <c:v>25</c:v>
                </c:pt>
              </c:strCache>
            </c:strRef>
          </c:cat>
          <c:val>
            <c:numRef>
              <c:f>'graphique évolution  las 2'!$B$43:$Z$43</c:f>
              <c:numCache>
                <c:formatCode>General</c:formatCode>
                <c:ptCount val="25"/>
                <c:pt idx="3">
                  <c:v>69</c:v>
                </c:pt>
                <c:pt idx="8">
                  <c:v>38</c:v>
                </c:pt>
                <c:pt idx="13">
                  <c:v>9</c:v>
                </c:pt>
                <c:pt idx="18">
                  <c:v>8</c:v>
                </c:pt>
                <c:pt idx="23">
                  <c:v>24</c:v>
                </c:pt>
              </c:numCache>
            </c:numRef>
          </c:val>
          <c:extLst>
            <c:ext xmlns:c16="http://schemas.microsoft.com/office/drawing/2014/chart" uri="{C3380CC4-5D6E-409C-BE32-E72D297353CC}">
              <c16:uniqueId val="{0000003F-D93A-4254-8E69-69847D1B52A3}"/>
            </c:ext>
          </c:extLst>
        </c:ser>
        <c:ser>
          <c:idx val="8"/>
          <c:order val="8"/>
          <c:tx>
            <c:strRef>
              <c:f>'graphique évolution  las 2'!$A$44</c:f>
              <c:strCache>
                <c:ptCount val="1"/>
              </c:strCache>
            </c:strRef>
          </c:tx>
          <c:spPr>
            <a:solidFill>
              <a:schemeClr val="accent3">
                <a:lumMod val="75000"/>
              </a:schemeClr>
            </a:solidFill>
            <a:ln>
              <a:noFill/>
            </a:ln>
            <a:effectLst/>
          </c:spPr>
          <c:invertIfNegative val="0"/>
          <c:dPt>
            <c:idx val="4"/>
            <c:invertIfNegative val="0"/>
            <c:bubble3D val="0"/>
            <c:spPr>
              <a:solidFill>
                <a:schemeClr val="accent6">
                  <a:lumMod val="50000"/>
                </a:schemeClr>
              </a:solidFill>
              <a:ln>
                <a:noFill/>
              </a:ln>
              <a:effectLst/>
            </c:spPr>
            <c:extLst>
              <c:ext xmlns:c16="http://schemas.microsoft.com/office/drawing/2014/chart" uri="{C3380CC4-5D6E-409C-BE32-E72D297353CC}">
                <c16:uniqueId val="{00000041-D93A-4254-8E69-69847D1B52A3}"/>
              </c:ext>
            </c:extLst>
          </c:dPt>
          <c:dPt>
            <c:idx val="9"/>
            <c:invertIfNegative val="0"/>
            <c:bubble3D val="0"/>
            <c:spPr>
              <a:solidFill>
                <a:schemeClr val="accent5">
                  <a:lumMod val="50000"/>
                </a:schemeClr>
              </a:solidFill>
              <a:ln>
                <a:noFill/>
              </a:ln>
              <a:effectLst/>
            </c:spPr>
            <c:extLst>
              <c:ext xmlns:c16="http://schemas.microsoft.com/office/drawing/2014/chart" uri="{C3380CC4-5D6E-409C-BE32-E72D297353CC}">
                <c16:uniqueId val="{00000043-D93A-4254-8E69-69847D1B52A3}"/>
              </c:ext>
            </c:extLst>
          </c:dPt>
          <c:dPt>
            <c:idx val="14"/>
            <c:invertIfNegative val="0"/>
            <c:bubble3D val="0"/>
            <c:spPr>
              <a:solidFill>
                <a:schemeClr val="accent4">
                  <a:lumMod val="50000"/>
                </a:schemeClr>
              </a:solidFill>
              <a:ln>
                <a:noFill/>
              </a:ln>
              <a:effectLst/>
            </c:spPr>
            <c:extLst>
              <c:ext xmlns:c16="http://schemas.microsoft.com/office/drawing/2014/chart" uri="{C3380CC4-5D6E-409C-BE32-E72D297353CC}">
                <c16:uniqueId val="{00000045-D93A-4254-8E69-69847D1B52A3}"/>
              </c:ext>
            </c:extLst>
          </c:dPt>
          <c:dPt>
            <c:idx val="19"/>
            <c:invertIfNegative val="0"/>
            <c:bubble3D val="0"/>
            <c:spPr>
              <a:solidFill>
                <a:schemeClr val="accent3">
                  <a:lumMod val="50000"/>
                </a:schemeClr>
              </a:solidFill>
              <a:ln>
                <a:noFill/>
              </a:ln>
              <a:effectLst/>
            </c:spPr>
            <c:extLst>
              <c:ext xmlns:c16="http://schemas.microsoft.com/office/drawing/2014/chart" uri="{C3380CC4-5D6E-409C-BE32-E72D297353CC}">
                <c16:uniqueId val="{00000047-D93A-4254-8E69-69847D1B52A3}"/>
              </c:ext>
            </c:extLst>
          </c:dPt>
          <c:dPt>
            <c:idx val="24"/>
            <c:invertIfNegative val="0"/>
            <c:bubble3D val="0"/>
            <c:spPr>
              <a:solidFill>
                <a:schemeClr val="accent2">
                  <a:lumMod val="50000"/>
                </a:schemeClr>
              </a:solidFill>
              <a:ln>
                <a:noFill/>
              </a:ln>
              <a:effectLst/>
            </c:spPr>
            <c:extLst>
              <c:ext xmlns:c16="http://schemas.microsoft.com/office/drawing/2014/chart" uri="{C3380CC4-5D6E-409C-BE32-E72D297353CC}">
                <c16:uniqueId val="{00000049-D93A-4254-8E69-69847D1B52A3}"/>
              </c:ext>
            </c:extLst>
          </c:dPt>
          <c:cat>
            <c:strRef>
              <c:f>'graphique évolution  las 2'!$B$35:$Z$35</c:f>
              <c:strCache>
                <c:ptCount val="25"/>
                <c:pt idx="1">
                  <c:v>22</c:v>
                </c:pt>
                <c:pt idx="2">
                  <c:v>MEDECINE</c:v>
                </c:pt>
                <c:pt idx="4">
                  <c:v>25</c:v>
                </c:pt>
                <c:pt idx="6">
                  <c:v>22</c:v>
                </c:pt>
                <c:pt idx="7">
                  <c:v>PHARMA</c:v>
                </c:pt>
                <c:pt idx="9">
                  <c:v>25</c:v>
                </c:pt>
                <c:pt idx="11">
                  <c:v>22</c:v>
                </c:pt>
                <c:pt idx="12">
                  <c:v>ODONTO</c:v>
                </c:pt>
                <c:pt idx="14">
                  <c:v>25</c:v>
                </c:pt>
                <c:pt idx="16">
                  <c:v>22</c:v>
                </c:pt>
                <c:pt idx="17">
                  <c:v>MAIEU</c:v>
                </c:pt>
                <c:pt idx="19">
                  <c:v>25</c:v>
                </c:pt>
                <c:pt idx="21">
                  <c:v>22</c:v>
                </c:pt>
                <c:pt idx="22">
                  <c:v>KINE</c:v>
                </c:pt>
                <c:pt idx="24">
                  <c:v>25</c:v>
                </c:pt>
              </c:strCache>
            </c:strRef>
          </c:cat>
          <c:val>
            <c:numRef>
              <c:f>'graphique évolution  las 2'!$B$44:$Z$44</c:f>
              <c:numCache>
                <c:formatCode>General</c:formatCode>
                <c:ptCount val="25"/>
                <c:pt idx="4">
                  <c:v>11</c:v>
                </c:pt>
                <c:pt idx="9">
                  <c:v>4</c:v>
                </c:pt>
                <c:pt idx="14">
                  <c:v>1</c:v>
                </c:pt>
                <c:pt idx="19">
                  <c:v>1</c:v>
                </c:pt>
                <c:pt idx="24">
                  <c:v>4</c:v>
                </c:pt>
              </c:numCache>
            </c:numRef>
          </c:val>
          <c:extLst>
            <c:ext xmlns:c16="http://schemas.microsoft.com/office/drawing/2014/chart" uri="{C3380CC4-5D6E-409C-BE32-E72D297353CC}">
              <c16:uniqueId val="{0000004A-D93A-4254-8E69-69847D1B52A3}"/>
            </c:ext>
          </c:extLst>
        </c:ser>
        <c:ser>
          <c:idx val="9"/>
          <c:order val="9"/>
          <c:tx>
            <c:strRef>
              <c:f>'graphique évolution  las 2'!$A$45</c:f>
              <c:strCache>
                <c:ptCount val="1"/>
              </c:strCache>
            </c:strRef>
          </c:tx>
          <c:spPr>
            <a:solidFill>
              <a:schemeClr val="accent3">
                <a:lumMod val="60000"/>
                <a:lumOff val="40000"/>
              </a:schemeClr>
            </a:solidFill>
            <a:ln>
              <a:noFill/>
            </a:ln>
            <a:effectLst/>
          </c:spPr>
          <c:invertIfNegative val="0"/>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4C-D93A-4254-8E69-69847D1B52A3}"/>
              </c:ext>
            </c:extLst>
          </c:dPt>
          <c:dPt>
            <c:idx val="9"/>
            <c:invertIfNegative val="0"/>
            <c:bubble3D val="0"/>
            <c:spPr>
              <a:solidFill>
                <a:schemeClr val="accent5">
                  <a:lumMod val="75000"/>
                </a:schemeClr>
              </a:solidFill>
              <a:ln>
                <a:noFill/>
              </a:ln>
              <a:effectLst/>
            </c:spPr>
            <c:extLst>
              <c:ext xmlns:c16="http://schemas.microsoft.com/office/drawing/2014/chart" uri="{C3380CC4-5D6E-409C-BE32-E72D297353CC}">
                <c16:uniqueId val="{0000004E-D93A-4254-8E69-69847D1B52A3}"/>
              </c:ext>
            </c:extLst>
          </c:dPt>
          <c:dPt>
            <c:idx val="14"/>
            <c:invertIfNegative val="0"/>
            <c:bubble3D val="0"/>
            <c:spPr>
              <a:solidFill>
                <a:schemeClr val="accent4">
                  <a:lumMod val="75000"/>
                </a:schemeClr>
              </a:solidFill>
              <a:ln>
                <a:noFill/>
              </a:ln>
              <a:effectLst/>
            </c:spPr>
            <c:extLst>
              <c:ext xmlns:c16="http://schemas.microsoft.com/office/drawing/2014/chart" uri="{C3380CC4-5D6E-409C-BE32-E72D297353CC}">
                <c16:uniqueId val="{00000050-D93A-4254-8E69-69847D1B52A3}"/>
              </c:ext>
            </c:extLst>
          </c:dPt>
          <c:dPt>
            <c:idx val="19"/>
            <c:invertIfNegative val="0"/>
            <c:bubble3D val="0"/>
            <c:spPr>
              <a:solidFill>
                <a:schemeClr val="accent3">
                  <a:lumMod val="75000"/>
                </a:schemeClr>
              </a:solidFill>
              <a:ln>
                <a:noFill/>
              </a:ln>
              <a:effectLst/>
            </c:spPr>
            <c:extLst>
              <c:ext xmlns:c16="http://schemas.microsoft.com/office/drawing/2014/chart" uri="{C3380CC4-5D6E-409C-BE32-E72D297353CC}">
                <c16:uniqueId val="{00000052-D93A-4254-8E69-69847D1B52A3}"/>
              </c:ext>
            </c:extLst>
          </c:dPt>
          <c:dPt>
            <c:idx val="24"/>
            <c:invertIfNegative val="0"/>
            <c:bubble3D val="0"/>
            <c:spPr>
              <a:solidFill>
                <a:schemeClr val="accent2">
                  <a:lumMod val="75000"/>
                </a:schemeClr>
              </a:solidFill>
              <a:ln>
                <a:noFill/>
              </a:ln>
              <a:effectLst/>
            </c:spPr>
            <c:extLst>
              <c:ext xmlns:c16="http://schemas.microsoft.com/office/drawing/2014/chart" uri="{C3380CC4-5D6E-409C-BE32-E72D297353CC}">
                <c16:uniqueId val="{00000054-D93A-4254-8E69-69847D1B52A3}"/>
              </c:ext>
            </c:extLst>
          </c:dPt>
          <c:cat>
            <c:strRef>
              <c:f>'graphique évolution  las 2'!$B$35:$Z$35</c:f>
              <c:strCache>
                <c:ptCount val="25"/>
                <c:pt idx="1">
                  <c:v>22</c:v>
                </c:pt>
                <c:pt idx="2">
                  <c:v>MEDECINE</c:v>
                </c:pt>
                <c:pt idx="4">
                  <c:v>25</c:v>
                </c:pt>
                <c:pt idx="6">
                  <c:v>22</c:v>
                </c:pt>
                <c:pt idx="7">
                  <c:v>PHARMA</c:v>
                </c:pt>
                <c:pt idx="9">
                  <c:v>25</c:v>
                </c:pt>
                <c:pt idx="11">
                  <c:v>22</c:v>
                </c:pt>
                <c:pt idx="12">
                  <c:v>ODONTO</c:v>
                </c:pt>
                <c:pt idx="14">
                  <c:v>25</c:v>
                </c:pt>
                <c:pt idx="16">
                  <c:v>22</c:v>
                </c:pt>
                <c:pt idx="17">
                  <c:v>MAIEU</c:v>
                </c:pt>
                <c:pt idx="19">
                  <c:v>25</c:v>
                </c:pt>
                <c:pt idx="21">
                  <c:v>22</c:v>
                </c:pt>
                <c:pt idx="22">
                  <c:v>KINE</c:v>
                </c:pt>
                <c:pt idx="24">
                  <c:v>25</c:v>
                </c:pt>
              </c:strCache>
            </c:strRef>
          </c:cat>
          <c:val>
            <c:numRef>
              <c:f>'graphique évolution  las 2'!$B$45:$Z$45</c:f>
              <c:numCache>
                <c:formatCode>General</c:formatCode>
                <c:ptCount val="25"/>
                <c:pt idx="4">
                  <c:v>69</c:v>
                </c:pt>
                <c:pt idx="9">
                  <c:v>36</c:v>
                </c:pt>
                <c:pt idx="14">
                  <c:v>12</c:v>
                </c:pt>
                <c:pt idx="19">
                  <c:v>9</c:v>
                </c:pt>
                <c:pt idx="24">
                  <c:v>24</c:v>
                </c:pt>
              </c:numCache>
            </c:numRef>
          </c:val>
          <c:extLst>
            <c:ext xmlns:c16="http://schemas.microsoft.com/office/drawing/2014/chart" uri="{C3380CC4-5D6E-409C-BE32-E72D297353CC}">
              <c16:uniqueId val="{00000055-D93A-4254-8E69-69847D1B52A3}"/>
            </c:ext>
          </c:extLst>
        </c:ser>
        <c:dLbls>
          <c:showLegendKey val="0"/>
          <c:showVal val="0"/>
          <c:showCatName val="0"/>
          <c:showSerName val="0"/>
          <c:showPercent val="0"/>
          <c:showBubbleSize val="0"/>
        </c:dLbls>
        <c:gapWidth val="20"/>
        <c:overlap val="100"/>
        <c:axId val="1496445024"/>
        <c:axId val="1496447104"/>
      </c:barChart>
      <c:lineChart>
        <c:grouping val="standard"/>
        <c:varyColors val="0"/>
        <c:ser>
          <c:idx val="10"/>
          <c:order val="10"/>
          <c:tx>
            <c:strRef>
              <c:f>'graphique évolution  las 2'!$A$46</c:f>
              <c:strCache>
                <c:ptCount val="1"/>
                <c:pt idx="0">
                  <c:v>POURCENTAGE</c:v>
                </c:pt>
              </c:strCache>
            </c:strRef>
          </c:tx>
          <c:spPr>
            <a:ln w="28575" cap="rnd">
              <a:solidFill>
                <a:schemeClr val="accent5">
                  <a:lumMod val="60000"/>
                </a:schemeClr>
              </a:solidFill>
              <a:round/>
            </a:ln>
            <a:effectLst/>
          </c:spPr>
          <c:marker>
            <c:symbol val="none"/>
          </c:marker>
          <c:val>
            <c:numRef>
              <c:f>'graphique évolution  las 2'!$B$46:$Z$46</c:f>
              <c:numCache>
                <c:formatCode>0.0</c:formatCode>
                <c:ptCount val="25"/>
                <c:pt idx="1">
                  <c:v>16.399999999999999</c:v>
                </c:pt>
                <c:pt idx="2">
                  <c:v>21.8</c:v>
                </c:pt>
                <c:pt idx="3">
                  <c:v>11.5</c:v>
                </c:pt>
                <c:pt idx="4">
                  <c:v>13.8</c:v>
                </c:pt>
                <c:pt idx="6">
                  <c:v>10.5</c:v>
                </c:pt>
                <c:pt idx="7">
                  <c:v>2.5</c:v>
                </c:pt>
                <c:pt idx="8">
                  <c:v>5</c:v>
                </c:pt>
                <c:pt idx="9">
                  <c:v>10</c:v>
                </c:pt>
                <c:pt idx="11">
                  <c:v>8.3000000000000007</c:v>
                </c:pt>
                <c:pt idx="12">
                  <c:v>7.7</c:v>
                </c:pt>
                <c:pt idx="13">
                  <c:v>30.8</c:v>
                </c:pt>
                <c:pt idx="14">
                  <c:v>7.7</c:v>
                </c:pt>
                <c:pt idx="16">
                  <c:v>14.3</c:v>
                </c:pt>
                <c:pt idx="17">
                  <c:v>20</c:v>
                </c:pt>
                <c:pt idx="18">
                  <c:v>20</c:v>
                </c:pt>
                <c:pt idx="19">
                  <c:v>10</c:v>
                </c:pt>
                <c:pt idx="21">
                  <c:v>28.6</c:v>
                </c:pt>
                <c:pt idx="22">
                  <c:v>60.7</c:v>
                </c:pt>
                <c:pt idx="23">
                  <c:v>14.3</c:v>
                </c:pt>
                <c:pt idx="24">
                  <c:v>14.3</c:v>
                </c:pt>
              </c:numCache>
            </c:numRef>
          </c:val>
          <c:smooth val="0"/>
          <c:extLst>
            <c:ext xmlns:c16="http://schemas.microsoft.com/office/drawing/2014/chart" uri="{C3380CC4-5D6E-409C-BE32-E72D297353CC}">
              <c16:uniqueId val="{00000056-D93A-4254-8E69-69847D1B52A3}"/>
            </c:ext>
          </c:extLst>
        </c:ser>
        <c:dLbls>
          <c:showLegendKey val="0"/>
          <c:showVal val="0"/>
          <c:showCatName val="0"/>
          <c:showSerName val="0"/>
          <c:showPercent val="0"/>
          <c:showBubbleSize val="0"/>
        </c:dLbls>
        <c:marker val="1"/>
        <c:smooth val="0"/>
        <c:axId val="1419013856"/>
        <c:axId val="1419015104"/>
      </c:lineChart>
      <c:catAx>
        <c:axId val="149644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496447104"/>
        <c:crosses val="autoZero"/>
        <c:auto val="1"/>
        <c:lblAlgn val="ctr"/>
        <c:lblOffset val="100"/>
        <c:noMultiLvlLbl val="0"/>
      </c:catAx>
      <c:valAx>
        <c:axId val="1496447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fr-FR" b="1"/>
                  <a:t>Nombre d'admis en MMOPK</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496445024"/>
        <c:crosses val="autoZero"/>
        <c:crossBetween val="between"/>
      </c:valAx>
      <c:valAx>
        <c:axId val="1419015104"/>
        <c:scaling>
          <c:orientation val="minMax"/>
          <c:max val="100"/>
        </c:scaling>
        <c:delete val="0"/>
        <c:axPos val="r"/>
        <c:title>
          <c:tx>
            <c:rich>
              <a:bodyPr rot="-5400000" spcFirstLastPara="1" vertOverflow="ellipsis" vert="horz" wrap="square" anchor="ctr" anchorCtr="1"/>
              <a:lstStyle/>
              <a:p>
                <a:pPr>
                  <a:defRPr sz="2000" b="1" i="0" u="none" strike="noStrike" kern="1200" baseline="0">
                    <a:solidFill>
                      <a:schemeClr val="accent1">
                        <a:lumMod val="75000"/>
                      </a:schemeClr>
                    </a:solidFill>
                    <a:latin typeface="+mn-lt"/>
                    <a:ea typeface="+mn-ea"/>
                    <a:cs typeface="+mn-cs"/>
                  </a:defRPr>
                </a:pPr>
                <a:r>
                  <a:rPr lang="fr-FR" b="1">
                    <a:solidFill>
                      <a:schemeClr val="accent1">
                        <a:lumMod val="75000"/>
                      </a:schemeClr>
                    </a:solidFill>
                  </a:rPr>
                  <a:t>% d'admis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accent1">
                      <a:lumMod val="75000"/>
                    </a:schemeClr>
                  </a:solidFill>
                  <a:latin typeface="+mn-lt"/>
                  <a:ea typeface="+mn-ea"/>
                  <a:cs typeface="+mn-cs"/>
                </a:defRPr>
              </a:pPr>
              <a:endParaRPr lang="fr-FR"/>
            </a:p>
          </c:txPr>
        </c:title>
        <c:numFmt formatCode="General" sourceLinked="0"/>
        <c:majorTickMark val="out"/>
        <c:minorTickMark val="none"/>
        <c:tickLblPos val="nextTo"/>
        <c:spPr>
          <a:noFill/>
          <a:ln>
            <a:solidFill>
              <a:schemeClr val="accent1">
                <a:lumMod val="75000"/>
              </a:schemeClr>
            </a:solidFill>
          </a:ln>
          <a:effectLst/>
        </c:spPr>
        <c:txPr>
          <a:bodyPr rot="-60000000" spcFirstLastPara="1" vertOverflow="ellipsis" vert="horz" wrap="square" anchor="ctr" anchorCtr="1"/>
          <a:lstStyle/>
          <a:p>
            <a:pPr>
              <a:defRPr sz="2000" b="0" i="0" u="none" strike="noStrike" kern="1200" baseline="0">
                <a:solidFill>
                  <a:schemeClr val="accent1">
                    <a:lumMod val="75000"/>
                  </a:schemeClr>
                </a:solidFill>
                <a:latin typeface="+mn-lt"/>
                <a:ea typeface="+mn-ea"/>
                <a:cs typeface="+mn-cs"/>
              </a:defRPr>
            </a:pPr>
            <a:endParaRPr lang="fr-FR"/>
          </a:p>
        </c:txPr>
        <c:crossAx val="1419013856"/>
        <c:crosses val="max"/>
        <c:crossBetween val="between"/>
        <c:majorUnit val="20"/>
      </c:valAx>
      <c:catAx>
        <c:axId val="1419013856"/>
        <c:scaling>
          <c:orientation val="minMax"/>
        </c:scaling>
        <c:delete val="1"/>
        <c:axPos val="b"/>
        <c:majorTickMark val="out"/>
        <c:minorTickMark val="none"/>
        <c:tickLblPos val="nextTo"/>
        <c:crossAx val="1419015104"/>
        <c:crosses val="autoZero"/>
        <c:auto val="1"/>
        <c:lblAlgn val="ctr"/>
        <c:lblOffset val="100"/>
        <c:noMultiLvlLbl val="0"/>
      </c:catAx>
      <c:spPr>
        <a:noFill/>
        <a:ln>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fr-FR" b="1"/>
              <a:t>Evolution des admissions MMOPK depuis une PASS STAPS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'graphique évolution PASS'!$A$75</c:f>
              <c:strCache>
                <c:ptCount val="1"/>
                <c:pt idx="0">
                  <c:v>PASS STAPS</c:v>
                </c:pt>
              </c:strCache>
            </c:strRef>
          </c:tx>
          <c:spPr>
            <a:solidFill>
              <a:schemeClr val="accent6">
                <a:lumMod val="40000"/>
                <a:lumOff val="60000"/>
              </a:schemeClr>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C6C5-4C81-9850-B478751C56EA}"/>
              </c:ext>
            </c:extLst>
          </c:dPt>
          <c:dPt>
            <c:idx val="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C6C5-4C81-9850-B478751C56EA}"/>
              </c:ext>
            </c:extLst>
          </c:dPt>
          <c:dPt>
            <c:idx val="13"/>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5-C6C5-4C81-9850-B478751C56EA}"/>
              </c:ext>
            </c:extLst>
          </c:dPt>
          <c:dPt>
            <c:idx val="19"/>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7-C6C5-4C81-9850-B478751C56EA}"/>
              </c:ext>
            </c:extLst>
          </c:dPt>
          <c:dPt>
            <c:idx val="2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C6C5-4C81-9850-B478751C56EA}"/>
              </c:ext>
            </c:extLst>
          </c:dPt>
          <c:cat>
            <c:strRef>
              <c:f>'graphique évolution PASS'!$B$74:$AE$74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PASS'!$B$75:$AE$75</c:f>
              <c:numCache>
                <c:formatCode>General</c:formatCode>
                <c:ptCount val="30"/>
                <c:pt idx="1">
                  <c:v>17</c:v>
                </c:pt>
                <c:pt idx="7">
                  <c:v>1</c:v>
                </c:pt>
                <c:pt idx="13">
                  <c:v>2</c:v>
                </c:pt>
                <c:pt idx="19">
                  <c:v>0</c:v>
                </c:pt>
                <c:pt idx="25">
                  <c:v>8</c:v>
                </c:pt>
              </c:numCache>
            </c:numRef>
          </c:val>
          <c:extLst>
            <c:ext xmlns:c16="http://schemas.microsoft.com/office/drawing/2014/chart" uri="{C3380CC4-5D6E-409C-BE32-E72D297353CC}">
              <c16:uniqueId val="{0000000A-C6C5-4C81-9850-B478751C56EA}"/>
            </c:ext>
          </c:extLst>
        </c:ser>
        <c:ser>
          <c:idx val="1"/>
          <c:order val="1"/>
          <c:tx>
            <c:strRef>
              <c:f>'graphique évolution PASS'!$A$76</c:f>
              <c:strCache>
                <c:ptCount val="1"/>
                <c:pt idx="0">
                  <c:v>AUTRES PASS</c:v>
                </c:pt>
              </c:strCache>
            </c:strRef>
          </c:tx>
          <c:spPr>
            <a:solidFill>
              <a:schemeClr val="accent6">
                <a:lumMod val="20000"/>
                <a:lumOff val="80000"/>
              </a:schemeClr>
            </a:solidFill>
            <a:ln>
              <a:noFill/>
            </a:ln>
            <a:effectLst/>
          </c:spPr>
          <c:invertIfNegative val="0"/>
          <c:dPt>
            <c:idx val="1"/>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C-C6C5-4C81-9850-B478751C56EA}"/>
              </c:ext>
            </c:extLst>
          </c:dPt>
          <c:dPt>
            <c:idx val="7"/>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E-C6C5-4C81-9850-B478751C56EA}"/>
              </c:ext>
            </c:extLst>
          </c:dPt>
          <c:dPt>
            <c:idx val="1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10-C6C5-4C81-9850-B478751C56EA}"/>
              </c:ext>
            </c:extLst>
          </c:dPt>
          <c:dPt>
            <c:idx val="19"/>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12-C6C5-4C81-9850-B478751C56EA}"/>
              </c:ext>
            </c:extLst>
          </c:dPt>
          <c:dPt>
            <c:idx val="25"/>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14-C6C5-4C81-9850-B478751C56EA}"/>
              </c:ext>
            </c:extLst>
          </c:dPt>
          <c:cat>
            <c:strRef>
              <c:f>'graphique évolution PASS'!$B$74:$AE$74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PASS'!$B$76:$AE$76</c:f>
              <c:numCache>
                <c:formatCode>General</c:formatCode>
                <c:ptCount val="30"/>
                <c:pt idx="1">
                  <c:v>98</c:v>
                </c:pt>
                <c:pt idx="7">
                  <c:v>58</c:v>
                </c:pt>
                <c:pt idx="13">
                  <c:v>17</c:v>
                </c:pt>
                <c:pt idx="19">
                  <c:v>14</c:v>
                </c:pt>
                <c:pt idx="25">
                  <c:v>17</c:v>
                </c:pt>
              </c:numCache>
            </c:numRef>
          </c:val>
          <c:extLst>
            <c:ext xmlns:c16="http://schemas.microsoft.com/office/drawing/2014/chart" uri="{C3380CC4-5D6E-409C-BE32-E72D297353CC}">
              <c16:uniqueId val="{00000015-C6C5-4C81-9850-B478751C56EA}"/>
            </c:ext>
          </c:extLst>
        </c:ser>
        <c:ser>
          <c:idx val="2"/>
          <c:order val="2"/>
          <c:tx>
            <c:strRef>
              <c:f>'graphique évolution PASS'!$A$77</c:f>
              <c:strCache>
                <c:ptCount val="1"/>
              </c:strCache>
            </c:strRef>
          </c:tx>
          <c:spPr>
            <a:solidFill>
              <a:schemeClr val="accent4">
                <a:lumMod val="75000"/>
              </a:schemeClr>
            </a:solidFill>
            <a:ln>
              <a:noFill/>
            </a:ln>
            <a:effectLst/>
          </c:spPr>
          <c:invertIfNegative val="0"/>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7-C6C5-4C81-9850-B478751C56EA}"/>
              </c:ext>
            </c:extLst>
          </c:dPt>
          <c:dPt>
            <c:idx val="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9-C6C5-4C81-9850-B478751C56EA}"/>
              </c:ext>
            </c:extLst>
          </c:dPt>
          <c:dPt>
            <c:idx val="1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B-C6C5-4C81-9850-B478751C56EA}"/>
              </c:ext>
            </c:extLst>
          </c:dPt>
          <c:dPt>
            <c:idx val="2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1D-C6C5-4C81-9850-B478751C56EA}"/>
              </c:ext>
            </c:extLst>
          </c:dPt>
          <c:dPt>
            <c:idx val="2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F-C6C5-4C81-9850-B478751C56EA}"/>
              </c:ext>
            </c:extLst>
          </c:dPt>
          <c:cat>
            <c:strRef>
              <c:f>'graphique évolution PASS'!$B$74:$AE$74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PASS'!$B$77:$AE$77</c:f>
              <c:numCache>
                <c:formatCode>General</c:formatCode>
                <c:ptCount val="30"/>
                <c:pt idx="2">
                  <c:v>20</c:v>
                </c:pt>
                <c:pt idx="8">
                  <c:v>2</c:v>
                </c:pt>
                <c:pt idx="14">
                  <c:v>4</c:v>
                </c:pt>
                <c:pt idx="20">
                  <c:v>1</c:v>
                </c:pt>
                <c:pt idx="26">
                  <c:v>11</c:v>
                </c:pt>
              </c:numCache>
            </c:numRef>
          </c:val>
          <c:extLst>
            <c:ext xmlns:c16="http://schemas.microsoft.com/office/drawing/2014/chart" uri="{C3380CC4-5D6E-409C-BE32-E72D297353CC}">
              <c16:uniqueId val="{00000020-C6C5-4C81-9850-B478751C56EA}"/>
            </c:ext>
          </c:extLst>
        </c:ser>
        <c:ser>
          <c:idx val="3"/>
          <c:order val="3"/>
          <c:tx>
            <c:strRef>
              <c:f>'graphique évolution PASS'!$A$78</c:f>
              <c:strCache>
                <c:ptCount val="1"/>
              </c:strCache>
            </c:strRef>
          </c:tx>
          <c:spPr>
            <a:solidFill>
              <a:schemeClr val="accent3">
                <a:lumMod val="40000"/>
                <a:lumOff val="60000"/>
              </a:schemeClr>
            </a:solidFill>
            <a:ln>
              <a:noFill/>
            </a:ln>
            <a:effectLst/>
          </c:spPr>
          <c:invertIfNegative val="0"/>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2-C6C5-4C81-9850-B478751C56EA}"/>
              </c:ext>
            </c:extLst>
          </c:dPt>
          <c:dPt>
            <c:idx val="8"/>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4-C6C5-4C81-9850-B478751C56EA}"/>
              </c:ext>
            </c:extLst>
          </c:dPt>
          <c:dPt>
            <c:idx val="14"/>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26-C6C5-4C81-9850-B478751C56EA}"/>
              </c:ext>
            </c:extLst>
          </c:dPt>
          <c:dPt>
            <c:idx val="2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28-C6C5-4C81-9850-B478751C56EA}"/>
              </c:ext>
            </c:extLst>
          </c:dPt>
          <c:cat>
            <c:strRef>
              <c:f>'graphique évolution PASS'!$B$74:$AE$74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PASS'!$B$78:$AE$78</c:f>
              <c:numCache>
                <c:formatCode>General</c:formatCode>
                <c:ptCount val="30"/>
                <c:pt idx="2">
                  <c:v>95</c:v>
                </c:pt>
                <c:pt idx="8">
                  <c:v>57</c:v>
                </c:pt>
                <c:pt idx="14">
                  <c:v>15</c:v>
                </c:pt>
                <c:pt idx="20">
                  <c:v>13</c:v>
                </c:pt>
                <c:pt idx="26">
                  <c:v>14</c:v>
                </c:pt>
              </c:numCache>
            </c:numRef>
          </c:val>
          <c:extLst>
            <c:ext xmlns:c16="http://schemas.microsoft.com/office/drawing/2014/chart" uri="{C3380CC4-5D6E-409C-BE32-E72D297353CC}">
              <c16:uniqueId val="{00000029-C6C5-4C81-9850-B478751C56EA}"/>
            </c:ext>
          </c:extLst>
        </c:ser>
        <c:ser>
          <c:idx val="4"/>
          <c:order val="4"/>
          <c:tx>
            <c:strRef>
              <c:f>'graphique évolution PASS'!$A$79</c:f>
              <c:strCache>
                <c:ptCount val="1"/>
              </c:strCache>
            </c:strRef>
          </c:tx>
          <c:spPr>
            <a:solidFill>
              <a:schemeClr val="accent6"/>
            </a:solidFill>
            <a:ln>
              <a:noFill/>
            </a:ln>
            <a:effectLst/>
          </c:spPr>
          <c:invertIfNegative val="0"/>
          <c:dPt>
            <c:idx val="3"/>
            <c:invertIfNegative val="0"/>
            <c:bubble3D val="0"/>
            <c:spPr>
              <a:solidFill>
                <a:schemeClr val="accent6"/>
              </a:solidFill>
              <a:ln>
                <a:noFill/>
              </a:ln>
              <a:effectLst/>
            </c:spPr>
            <c:extLst>
              <c:ext xmlns:c16="http://schemas.microsoft.com/office/drawing/2014/chart" uri="{C3380CC4-5D6E-409C-BE32-E72D297353CC}">
                <c16:uniqueId val="{0000002B-C6C5-4C81-9850-B478751C56EA}"/>
              </c:ext>
            </c:extLst>
          </c:dPt>
          <c:dPt>
            <c:idx val="9"/>
            <c:invertIfNegative val="0"/>
            <c:bubble3D val="0"/>
            <c:spPr>
              <a:solidFill>
                <a:schemeClr val="accent5"/>
              </a:solidFill>
              <a:ln>
                <a:noFill/>
              </a:ln>
              <a:effectLst/>
            </c:spPr>
            <c:extLst>
              <c:ext xmlns:c16="http://schemas.microsoft.com/office/drawing/2014/chart" uri="{C3380CC4-5D6E-409C-BE32-E72D297353CC}">
                <c16:uniqueId val="{0000002D-C6C5-4C81-9850-B478751C56EA}"/>
              </c:ext>
            </c:extLst>
          </c:dPt>
          <c:dPt>
            <c:idx val="15"/>
            <c:invertIfNegative val="0"/>
            <c:bubble3D val="0"/>
            <c:spPr>
              <a:solidFill>
                <a:schemeClr val="accent4"/>
              </a:solidFill>
              <a:ln>
                <a:noFill/>
              </a:ln>
              <a:effectLst/>
            </c:spPr>
            <c:extLst>
              <c:ext xmlns:c16="http://schemas.microsoft.com/office/drawing/2014/chart" uri="{C3380CC4-5D6E-409C-BE32-E72D297353CC}">
                <c16:uniqueId val="{0000002F-C6C5-4C81-9850-B478751C56EA}"/>
              </c:ext>
            </c:extLst>
          </c:dPt>
          <c:dPt>
            <c:idx val="21"/>
            <c:invertIfNegative val="0"/>
            <c:bubble3D val="0"/>
            <c:spPr>
              <a:solidFill>
                <a:schemeClr val="accent3"/>
              </a:solidFill>
              <a:ln>
                <a:noFill/>
              </a:ln>
              <a:effectLst/>
            </c:spPr>
            <c:extLst>
              <c:ext xmlns:c16="http://schemas.microsoft.com/office/drawing/2014/chart" uri="{C3380CC4-5D6E-409C-BE32-E72D297353CC}">
                <c16:uniqueId val="{00000031-C6C5-4C81-9850-B478751C56EA}"/>
              </c:ext>
            </c:extLst>
          </c:dPt>
          <c:dPt>
            <c:idx val="27"/>
            <c:invertIfNegative val="0"/>
            <c:bubble3D val="0"/>
            <c:spPr>
              <a:solidFill>
                <a:schemeClr val="accent2"/>
              </a:solidFill>
              <a:ln>
                <a:noFill/>
              </a:ln>
              <a:effectLst/>
            </c:spPr>
            <c:extLst>
              <c:ext xmlns:c16="http://schemas.microsoft.com/office/drawing/2014/chart" uri="{C3380CC4-5D6E-409C-BE32-E72D297353CC}">
                <c16:uniqueId val="{00000033-C6C5-4C81-9850-B478751C56EA}"/>
              </c:ext>
            </c:extLst>
          </c:dPt>
          <c:cat>
            <c:strRef>
              <c:f>'graphique évolution PASS'!$B$74:$AE$74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PASS'!$B$79:$AE$79</c:f>
              <c:numCache>
                <c:formatCode>General</c:formatCode>
                <c:ptCount val="30"/>
                <c:pt idx="3">
                  <c:v>20</c:v>
                </c:pt>
                <c:pt idx="9">
                  <c:v>0</c:v>
                </c:pt>
                <c:pt idx="15">
                  <c:v>3</c:v>
                </c:pt>
                <c:pt idx="21">
                  <c:v>0</c:v>
                </c:pt>
                <c:pt idx="27">
                  <c:v>9</c:v>
                </c:pt>
              </c:numCache>
            </c:numRef>
          </c:val>
          <c:extLst>
            <c:ext xmlns:c16="http://schemas.microsoft.com/office/drawing/2014/chart" uri="{C3380CC4-5D6E-409C-BE32-E72D297353CC}">
              <c16:uniqueId val="{00000034-C6C5-4C81-9850-B478751C56EA}"/>
            </c:ext>
          </c:extLst>
        </c:ser>
        <c:ser>
          <c:idx val="5"/>
          <c:order val="5"/>
          <c:tx>
            <c:strRef>
              <c:f>'graphique évolution PASS'!$A$80</c:f>
              <c:strCache>
                <c:ptCount val="1"/>
              </c:strCache>
            </c:strRef>
          </c:tx>
          <c:spPr>
            <a:solidFill>
              <a:schemeClr val="accent5">
                <a:lumMod val="60000"/>
                <a:lumOff val="40000"/>
              </a:schemeClr>
            </a:solidFill>
            <a:ln>
              <a:noFill/>
            </a:ln>
            <a:effectLst/>
          </c:spPr>
          <c:invertIfNegative val="0"/>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6-C6C5-4C81-9850-B478751C56EA}"/>
              </c:ext>
            </c:extLst>
          </c:dPt>
          <c:dPt>
            <c:idx val="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8-C6C5-4C81-9850-B478751C56EA}"/>
              </c:ext>
            </c:extLst>
          </c:dPt>
          <c:dPt>
            <c:idx val="1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A-C6C5-4C81-9850-B478751C56EA}"/>
              </c:ext>
            </c:extLst>
          </c:dPt>
          <c:dPt>
            <c:idx val="2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3C-C6C5-4C81-9850-B478751C56EA}"/>
              </c:ext>
            </c:extLst>
          </c:dPt>
          <c:dPt>
            <c:idx val="2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E-C6C5-4C81-9850-B478751C56EA}"/>
              </c:ext>
            </c:extLst>
          </c:dPt>
          <c:cat>
            <c:strRef>
              <c:f>'graphique évolution PASS'!$B$74:$AE$74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PASS'!$B$80:$AE$80</c:f>
              <c:numCache>
                <c:formatCode>General</c:formatCode>
                <c:ptCount val="30"/>
                <c:pt idx="3">
                  <c:v>87</c:v>
                </c:pt>
                <c:pt idx="9">
                  <c:v>54</c:v>
                </c:pt>
                <c:pt idx="15">
                  <c:v>14</c:v>
                </c:pt>
                <c:pt idx="21">
                  <c:v>12</c:v>
                </c:pt>
                <c:pt idx="27">
                  <c:v>16</c:v>
                </c:pt>
              </c:numCache>
            </c:numRef>
          </c:val>
          <c:extLst>
            <c:ext xmlns:c16="http://schemas.microsoft.com/office/drawing/2014/chart" uri="{C3380CC4-5D6E-409C-BE32-E72D297353CC}">
              <c16:uniqueId val="{0000003F-C6C5-4C81-9850-B478751C56EA}"/>
            </c:ext>
          </c:extLst>
        </c:ser>
        <c:ser>
          <c:idx val="6"/>
          <c:order val="6"/>
          <c:tx>
            <c:strRef>
              <c:f>'graphique évolution PASS'!$A$81</c:f>
              <c:strCache>
                <c:ptCount val="1"/>
              </c:strCache>
            </c:strRef>
          </c:tx>
          <c:spPr>
            <a:solidFill>
              <a:schemeClr val="accent2">
                <a:lumMod val="75000"/>
              </a:schemeClr>
            </a:solidFill>
            <a:ln>
              <a:noFill/>
            </a:ln>
            <a:effectLst/>
          </c:spPr>
          <c:invertIfNegative val="0"/>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41-C6C5-4C81-9850-B478751C56EA}"/>
              </c:ext>
            </c:extLst>
          </c:dPt>
          <c:dPt>
            <c:idx val="10"/>
            <c:invertIfNegative val="0"/>
            <c:bubble3D val="0"/>
            <c:spPr>
              <a:solidFill>
                <a:schemeClr val="accent5">
                  <a:lumMod val="75000"/>
                </a:schemeClr>
              </a:solidFill>
              <a:ln>
                <a:noFill/>
              </a:ln>
              <a:effectLst/>
            </c:spPr>
            <c:extLst>
              <c:ext xmlns:c16="http://schemas.microsoft.com/office/drawing/2014/chart" uri="{C3380CC4-5D6E-409C-BE32-E72D297353CC}">
                <c16:uniqueId val="{00000043-C6C5-4C81-9850-B478751C56EA}"/>
              </c:ext>
            </c:extLst>
          </c:dPt>
          <c:dPt>
            <c:idx val="16"/>
            <c:invertIfNegative val="0"/>
            <c:bubble3D val="0"/>
            <c:spPr>
              <a:solidFill>
                <a:schemeClr val="accent4">
                  <a:lumMod val="75000"/>
                </a:schemeClr>
              </a:solidFill>
              <a:ln>
                <a:noFill/>
              </a:ln>
              <a:effectLst/>
            </c:spPr>
            <c:extLst>
              <c:ext xmlns:c16="http://schemas.microsoft.com/office/drawing/2014/chart" uri="{C3380CC4-5D6E-409C-BE32-E72D297353CC}">
                <c16:uniqueId val="{00000045-C6C5-4C81-9850-B478751C56EA}"/>
              </c:ext>
            </c:extLst>
          </c:dPt>
          <c:dPt>
            <c:idx val="22"/>
            <c:invertIfNegative val="0"/>
            <c:bubble3D val="0"/>
            <c:spPr>
              <a:solidFill>
                <a:schemeClr val="accent3">
                  <a:lumMod val="75000"/>
                </a:schemeClr>
              </a:solidFill>
              <a:ln>
                <a:noFill/>
              </a:ln>
              <a:effectLst/>
            </c:spPr>
            <c:extLst>
              <c:ext xmlns:c16="http://schemas.microsoft.com/office/drawing/2014/chart" uri="{C3380CC4-5D6E-409C-BE32-E72D297353CC}">
                <c16:uniqueId val="{00000047-C6C5-4C81-9850-B478751C56EA}"/>
              </c:ext>
            </c:extLst>
          </c:dPt>
          <c:cat>
            <c:strRef>
              <c:f>'graphique évolution PASS'!$B$74:$AE$74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PASS'!$B$81:$AE$81</c:f>
              <c:numCache>
                <c:formatCode>General</c:formatCode>
                <c:ptCount val="30"/>
                <c:pt idx="4">
                  <c:v>35</c:v>
                </c:pt>
                <c:pt idx="10">
                  <c:v>3</c:v>
                </c:pt>
                <c:pt idx="16">
                  <c:v>2</c:v>
                </c:pt>
                <c:pt idx="22">
                  <c:v>1</c:v>
                </c:pt>
                <c:pt idx="28">
                  <c:v>8</c:v>
                </c:pt>
              </c:numCache>
            </c:numRef>
          </c:val>
          <c:extLst>
            <c:ext xmlns:c16="http://schemas.microsoft.com/office/drawing/2014/chart" uri="{C3380CC4-5D6E-409C-BE32-E72D297353CC}">
              <c16:uniqueId val="{00000048-C6C5-4C81-9850-B478751C56EA}"/>
            </c:ext>
          </c:extLst>
        </c:ser>
        <c:ser>
          <c:idx val="7"/>
          <c:order val="7"/>
          <c:tx>
            <c:strRef>
              <c:f>'graphique évolution PASS'!$A$82</c:f>
              <c:strCache>
                <c:ptCount val="1"/>
              </c:strCache>
            </c:strRef>
          </c:tx>
          <c:spPr>
            <a:solidFill>
              <a:schemeClr val="accent2">
                <a:lumMod val="60000"/>
                <a:lumOff val="40000"/>
              </a:schemeClr>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4A-C6C5-4C81-9850-B478751C56EA}"/>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4C-C6C5-4C81-9850-B478751C56EA}"/>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4E-C6C5-4C81-9850-B478751C56EA}"/>
              </c:ext>
            </c:extLst>
          </c:dPt>
          <c:dPt>
            <c:idx val="22"/>
            <c:invertIfNegative val="0"/>
            <c:bubble3D val="0"/>
            <c:spPr>
              <a:solidFill>
                <a:schemeClr val="accent3"/>
              </a:solidFill>
              <a:ln>
                <a:noFill/>
              </a:ln>
              <a:effectLst/>
            </c:spPr>
            <c:extLst>
              <c:ext xmlns:c16="http://schemas.microsoft.com/office/drawing/2014/chart" uri="{C3380CC4-5D6E-409C-BE32-E72D297353CC}">
                <c16:uniqueId val="{00000050-C6C5-4C81-9850-B478751C56EA}"/>
              </c:ext>
            </c:extLst>
          </c:dPt>
          <c:dPt>
            <c:idx val="28"/>
            <c:invertIfNegative val="0"/>
            <c:bubble3D val="0"/>
            <c:spPr>
              <a:solidFill>
                <a:schemeClr val="accent2"/>
              </a:solidFill>
              <a:ln>
                <a:noFill/>
              </a:ln>
              <a:effectLst/>
            </c:spPr>
            <c:extLst>
              <c:ext xmlns:c16="http://schemas.microsoft.com/office/drawing/2014/chart" uri="{C3380CC4-5D6E-409C-BE32-E72D297353CC}">
                <c16:uniqueId val="{00000052-C6C5-4C81-9850-B478751C56EA}"/>
              </c:ext>
            </c:extLst>
          </c:dPt>
          <c:cat>
            <c:strRef>
              <c:f>'graphique évolution PASS'!$B$74:$AE$74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PASS'!$B$82:$AE$82</c:f>
              <c:numCache>
                <c:formatCode>General</c:formatCode>
                <c:ptCount val="30"/>
                <c:pt idx="4">
                  <c:v>72</c:v>
                </c:pt>
                <c:pt idx="10">
                  <c:v>51</c:v>
                </c:pt>
                <c:pt idx="16">
                  <c:v>15</c:v>
                </c:pt>
                <c:pt idx="22">
                  <c:v>11</c:v>
                </c:pt>
                <c:pt idx="28">
                  <c:v>17</c:v>
                </c:pt>
              </c:numCache>
            </c:numRef>
          </c:val>
          <c:extLst>
            <c:ext xmlns:c16="http://schemas.microsoft.com/office/drawing/2014/chart" uri="{C3380CC4-5D6E-409C-BE32-E72D297353CC}">
              <c16:uniqueId val="{00000053-C6C5-4C81-9850-B478751C56EA}"/>
            </c:ext>
          </c:extLst>
        </c:ser>
        <c:ser>
          <c:idx val="8"/>
          <c:order val="8"/>
          <c:tx>
            <c:strRef>
              <c:f>'graphique évolution PASS'!$A$83</c:f>
              <c:strCache>
                <c:ptCount val="1"/>
              </c:strCache>
            </c:strRef>
          </c:tx>
          <c:spPr>
            <a:solidFill>
              <a:schemeClr val="accent3">
                <a:lumMod val="75000"/>
              </a:schemeClr>
            </a:solidFill>
            <a:ln>
              <a:noFill/>
            </a:ln>
            <a:effectLst/>
          </c:spPr>
          <c:invertIfNegative val="0"/>
          <c:dPt>
            <c:idx val="5"/>
            <c:invertIfNegative val="0"/>
            <c:bubble3D val="0"/>
            <c:spPr>
              <a:solidFill>
                <a:schemeClr val="accent6">
                  <a:lumMod val="50000"/>
                </a:schemeClr>
              </a:solidFill>
              <a:ln>
                <a:noFill/>
              </a:ln>
              <a:effectLst/>
            </c:spPr>
            <c:extLst>
              <c:ext xmlns:c16="http://schemas.microsoft.com/office/drawing/2014/chart" uri="{C3380CC4-5D6E-409C-BE32-E72D297353CC}">
                <c16:uniqueId val="{00000055-C6C5-4C81-9850-B478751C56EA}"/>
              </c:ext>
            </c:extLst>
          </c:dPt>
          <c:dPt>
            <c:idx val="11"/>
            <c:invertIfNegative val="0"/>
            <c:bubble3D val="0"/>
            <c:spPr>
              <a:solidFill>
                <a:schemeClr val="accent5">
                  <a:lumMod val="50000"/>
                </a:schemeClr>
              </a:solidFill>
              <a:ln>
                <a:noFill/>
              </a:ln>
              <a:effectLst/>
            </c:spPr>
            <c:extLst>
              <c:ext xmlns:c16="http://schemas.microsoft.com/office/drawing/2014/chart" uri="{C3380CC4-5D6E-409C-BE32-E72D297353CC}">
                <c16:uniqueId val="{00000057-C6C5-4C81-9850-B478751C56EA}"/>
              </c:ext>
            </c:extLst>
          </c:dPt>
          <c:dPt>
            <c:idx val="17"/>
            <c:invertIfNegative val="0"/>
            <c:bubble3D val="0"/>
            <c:spPr>
              <a:solidFill>
                <a:schemeClr val="accent4">
                  <a:lumMod val="50000"/>
                </a:schemeClr>
              </a:solidFill>
              <a:ln>
                <a:noFill/>
              </a:ln>
              <a:effectLst/>
            </c:spPr>
            <c:extLst>
              <c:ext xmlns:c16="http://schemas.microsoft.com/office/drawing/2014/chart" uri="{C3380CC4-5D6E-409C-BE32-E72D297353CC}">
                <c16:uniqueId val="{00000059-C6C5-4C81-9850-B478751C56EA}"/>
              </c:ext>
            </c:extLst>
          </c:dPt>
          <c:dPt>
            <c:idx val="23"/>
            <c:invertIfNegative val="0"/>
            <c:bubble3D val="0"/>
            <c:spPr>
              <a:solidFill>
                <a:schemeClr val="accent3">
                  <a:lumMod val="50000"/>
                </a:schemeClr>
              </a:solidFill>
              <a:ln>
                <a:noFill/>
              </a:ln>
              <a:effectLst/>
            </c:spPr>
            <c:extLst>
              <c:ext xmlns:c16="http://schemas.microsoft.com/office/drawing/2014/chart" uri="{C3380CC4-5D6E-409C-BE32-E72D297353CC}">
                <c16:uniqueId val="{0000005B-C6C5-4C81-9850-B478751C56EA}"/>
              </c:ext>
            </c:extLst>
          </c:dPt>
          <c:dPt>
            <c:idx val="29"/>
            <c:invertIfNegative val="0"/>
            <c:bubble3D val="0"/>
            <c:spPr>
              <a:solidFill>
                <a:schemeClr val="accent2">
                  <a:lumMod val="50000"/>
                </a:schemeClr>
              </a:solidFill>
              <a:ln>
                <a:noFill/>
              </a:ln>
              <a:effectLst/>
            </c:spPr>
            <c:extLst>
              <c:ext xmlns:c16="http://schemas.microsoft.com/office/drawing/2014/chart" uri="{C3380CC4-5D6E-409C-BE32-E72D297353CC}">
                <c16:uniqueId val="{0000005D-C6C5-4C81-9850-B478751C56EA}"/>
              </c:ext>
            </c:extLst>
          </c:dPt>
          <c:cat>
            <c:strRef>
              <c:f>'graphique évolution PASS'!$B$74:$AE$74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PASS'!$B$83:$AE$83</c:f>
              <c:numCache>
                <c:formatCode>General</c:formatCode>
                <c:ptCount val="30"/>
                <c:pt idx="5">
                  <c:v>34</c:v>
                </c:pt>
                <c:pt idx="11">
                  <c:v>5</c:v>
                </c:pt>
                <c:pt idx="17">
                  <c:v>4</c:v>
                </c:pt>
                <c:pt idx="23">
                  <c:v>0</c:v>
                </c:pt>
                <c:pt idx="29">
                  <c:v>7</c:v>
                </c:pt>
              </c:numCache>
            </c:numRef>
          </c:val>
          <c:extLst>
            <c:ext xmlns:c16="http://schemas.microsoft.com/office/drawing/2014/chart" uri="{C3380CC4-5D6E-409C-BE32-E72D297353CC}">
              <c16:uniqueId val="{0000005E-C6C5-4C81-9850-B478751C56EA}"/>
            </c:ext>
          </c:extLst>
        </c:ser>
        <c:ser>
          <c:idx val="9"/>
          <c:order val="9"/>
          <c:tx>
            <c:strRef>
              <c:f>'graphique évolution PASS'!$A$84</c:f>
              <c:strCache>
                <c:ptCount val="1"/>
              </c:strCache>
            </c:strRef>
          </c:tx>
          <c:spPr>
            <a:solidFill>
              <a:schemeClr val="accent3">
                <a:lumMod val="60000"/>
                <a:lumOff val="40000"/>
              </a:schemeClr>
            </a:solidFill>
            <a:ln>
              <a:noFill/>
            </a:ln>
            <a:effectLst/>
          </c:spPr>
          <c:invertIfNegative val="0"/>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60-C6C5-4C81-9850-B478751C56EA}"/>
              </c:ext>
            </c:extLst>
          </c:dPt>
          <c:dPt>
            <c:idx val="11"/>
            <c:invertIfNegative val="0"/>
            <c:bubble3D val="0"/>
            <c:spPr>
              <a:solidFill>
                <a:schemeClr val="accent5">
                  <a:lumMod val="75000"/>
                </a:schemeClr>
              </a:solidFill>
              <a:ln>
                <a:noFill/>
              </a:ln>
              <a:effectLst/>
            </c:spPr>
            <c:extLst>
              <c:ext xmlns:c16="http://schemas.microsoft.com/office/drawing/2014/chart" uri="{C3380CC4-5D6E-409C-BE32-E72D297353CC}">
                <c16:uniqueId val="{00000062-C6C5-4C81-9850-B478751C56EA}"/>
              </c:ext>
            </c:extLst>
          </c:dPt>
          <c:dPt>
            <c:idx val="17"/>
            <c:invertIfNegative val="0"/>
            <c:bubble3D val="0"/>
            <c:spPr>
              <a:solidFill>
                <a:schemeClr val="accent4">
                  <a:lumMod val="75000"/>
                </a:schemeClr>
              </a:solidFill>
              <a:ln>
                <a:noFill/>
              </a:ln>
              <a:effectLst/>
            </c:spPr>
            <c:extLst>
              <c:ext xmlns:c16="http://schemas.microsoft.com/office/drawing/2014/chart" uri="{C3380CC4-5D6E-409C-BE32-E72D297353CC}">
                <c16:uniqueId val="{00000064-C6C5-4C81-9850-B478751C56EA}"/>
              </c:ext>
            </c:extLst>
          </c:dPt>
          <c:dPt>
            <c:idx val="23"/>
            <c:invertIfNegative val="0"/>
            <c:bubble3D val="0"/>
            <c:spPr>
              <a:solidFill>
                <a:schemeClr val="accent3">
                  <a:lumMod val="75000"/>
                </a:schemeClr>
              </a:solidFill>
              <a:ln>
                <a:noFill/>
              </a:ln>
              <a:effectLst/>
            </c:spPr>
            <c:extLst>
              <c:ext xmlns:c16="http://schemas.microsoft.com/office/drawing/2014/chart" uri="{C3380CC4-5D6E-409C-BE32-E72D297353CC}">
                <c16:uniqueId val="{00000066-C6C5-4C81-9850-B478751C56EA}"/>
              </c:ext>
            </c:extLst>
          </c:dPt>
          <c:dPt>
            <c:idx val="29"/>
            <c:invertIfNegative val="0"/>
            <c:bubble3D val="0"/>
            <c:spPr>
              <a:solidFill>
                <a:schemeClr val="accent2">
                  <a:lumMod val="75000"/>
                </a:schemeClr>
              </a:solidFill>
              <a:ln>
                <a:noFill/>
              </a:ln>
              <a:effectLst/>
            </c:spPr>
            <c:extLst>
              <c:ext xmlns:c16="http://schemas.microsoft.com/office/drawing/2014/chart" uri="{C3380CC4-5D6E-409C-BE32-E72D297353CC}">
                <c16:uniqueId val="{00000068-C6C5-4C81-9850-B478751C56EA}"/>
              </c:ext>
            </c:extLst>
          </c:dPt>
          <c:cat>
            <c:strRef>
              <c:f>'graphique évolution PASS'!$B$74:$AE$74</c:f>
              <c:strCache>
                <c:ptCount val="30"/>
                <c:pt idx="1">
                  <c:v>21</c:v>
                </c:pt>
                <c:pt idx="3">
                  <c:v>MEDECINE</c:v>
                </c:pt>
                <c:pt idx="5">
                  <c:v>25</c:v>
                </c:pt>
                <c:pt idx="7">
                  <c:v>21</c:v>
                </c:pt>
                <c:pt idx="9">
                  <c:v>PHARMA</c:v>
                </c:pt>
                <c:pt idx="11">
                  <c:v>25</c:v>
                </c:pt>
                <c:pt idx="13">
                  <c:v>21</c:v>
                </c:pt>
                <c:pt idx="15">
                  <c:v>ODONTO</c:v>
                </c:pt>
                <c:pt idx="17">
                  <c:v>25</c:v>
                </c:pt>
                <c:pt idx="19">
                  <c:v>21</c:v>
                </c:pt>
                <c:pt idx="21">
                  <c:v>MAIEU</c:v>
                </c:pt>
                <c:pt idx="23">
                  <c:v>25</c:v>
                </c:pt>
                <c:pt idx="25">
                  <c:v>21</c:v>
                </c:pt>
                <c:pt idx="27">
                  <c:v>KINE</c:v>
                </c:pt>
                <c:pt idx="29">
                  <c:v>25</c:v>
                </c:pt>
              </c:strCache>
            </c:strRef>
          </c:cat>
          <c:val>
            <c:numRef>
              <c:f>'graphique évolution PASS'!$B$84:$AE$84</c:f>
              <c:numCache>
                <c:formatCode>General</c:formatCode>
                <c:ptCount val="30"/>
                <c:pt idx="5">
                  <c:v>84</c:v>
                </c:pt>
                <c:pt idx="11">
                  <c:v>51</c:v>
                </c:pt>
                <c:pt idx="17">
                  <c:v>14</c:v>
                </c:pt>
                <c:pt idx="23">
                  <c:v>13</c:v>
                </c:pt>
                <c:pt idx="29">
                  <c:v>18</c:v>
                </c:pt>
              </c:numCache>
            </c:numRef>
          </c:val>
          <c:extLst>
            <c:ext xmlns:c16="http://schemas.microsoft.com/office/drawing/2014/chart" uri="{C3380CC4-5D6E-409C-BE32-E72D297353CC}">
              <c16:uniqueId val="{00000069-C6C5-4C81-9850-B478751C56EA}"/>
            </c:ext>
          </c:extLst>
        </c:ser>
        <c:dLbls>
          <c:showLegendKey val="0"/>
          <c:showVal val="0"/>
          <c:showCatName val="0"/>
          <c:showSerName val="0"/>
          <c:showPercent val="0"/>
          <c:showBubbleSize val="0"/>
        </c:dLbls>
        <c:gapWidth val="20"/>
        <c:overlap val="100"/>
        <c:axId val="1496445024"/>
        <c:axId val="1496447104"/>
      </c:barChart>
      <c:lineChart>
        <c:grouping val="standard"/>
        <c:varyColors val="0"/>
        <c:ser>
          <c:idx val="10"/>
          <c:order val="10"/>
          <c:tx>
            <c:strRef>
              <c:f>'graphique évolution PASS'!$A$85</c:f>
              <c:strCache>
                <c:ptCount val="1"/>
                <c:pt idx="0">
                  <c:v>POURCENTAGE</c:v>
                </c:pt>
              </c:strCache>
            </c:strRef>
          </c:tx>
          <c:spPr>
            <a:ln w="28575" cap="rnd">
              <a:solidFill>
                <a:schemeClr val="accent5">
                  <a:lumMod val="60000"/>
                </a:schemeClr>
              </a:solidFill>
              <a:round/>
            </a:ln>
            <a:effectLst/>
          </c:spPr>
          <c:marker>
            <c:symbol val="none"/>
          </c:marker>
          <c:val>
            <c:numRef>
              <c:f>'graphique évolution PASS'!$B$85:$AE$85</c:f>
              <c:numCache>
                <c:formatCode>0.0</c:formatCode>
                <c:ptCount val="30"/>
                <c:pt idx="1">
                  <c:v>14.8</c:v>
                </c:pt>
                <c:pt idx="2">
                  <c:v>17.399999999999999</c:v>
                </c:pt>
                <c:pt idx="3">
                  <c:v>18.7</c:v>
                </c:pt>
                <c:pt idx="4">
                  <c:v>32.700000000000003</c:v>
                </c:pt>
                <c:pt idx="5">
                  <c:v>28.8</c:v>
                </c:pt>
                <c:pt idx="7">
                  <c:v>1.7</c:v>
                </c:pt>
                <c:pt idx="8">
                  <c:v>3.4</c:v>
                </c:pt>
                <c:pt idx="9">
                  <c:v>0</c:v>
                </c:pt>
                <c:pt idx="10">
                  <c:v>5.6</c:v>
                </c:pt>
                <c:pt idx="11">
                  <c:v>8.9</c:v>
                </c:pt>
                <c:pt idx="13">
                  <c:v>10.5</c:v>
                </c:pt>
                <c:pt idx="14">
                  <c:v>21.1</c:v>
                </c:pt>
                <c:pt idx="15">
                  <c:v>17.600000000000001</c:v>
                </c:pt>
                <c:pt idx="16">
                  <c:v>11.8</c:v>
                </c:pt>
                <c:pt idx="17">
                  <c:v>22.2</c:v>
                </c:pt>
                <c:pt idx="19">
                  <c:v>0</c:v>
                </c:pt>
                <c:pt idx="20">
                  <c:v>7.1</c:v>
                </c:pt>
                <c:pt idx="21">
                  <c:v>0</c:v>
                </c:pt>
                <c:pt idx="22">
                  <c:v>8.3000000000000007</c:v>
                </c:pt>
                <c:pt idx="23">
                  <c:v>0</c:v>
                </c:pt>
                <c:pt idx="25">
                  <c:v>32</c:v>
                </c:pt>
                <c:pt idx="26">
                  <c:v>44</c:v>
                </c:pt>
                <c:pt idx="27">
                  <c:v>36</c:v>
                </c:pt>
                <c:pt idx="28">
                  <c:v>32</c:v>
                </c:pt>
                <c:pt idx="29">
                  <c:v>28</c:v>
                </c:pt>
              </c:numCache>
            </c:numRef>
          </c:val>
          <c:smooth val="0"/>
          <c:extLst>
            <c:ext xmlns:c16="http://schemas.microsoft.com/office/drawing/2014/chart" uri="{C3380CC4-5D6E-409C-BE32-E72D297353CC}">
              <c16:uniqueId val="{0000006A-C6C5-4C81-9850-B478751C56EA}"/>
            </c:ext>
          </c:extLst>
        </c:ser>
        <c:dLbls>
          <c:showLegendKey val="0"/>
          <c:showVal val="0"/>
          <c:showCatName val="0"/>
          <c:showSerName val="0"/>
          <c:showPercent val="0"/>
          <c:showBubbleSize val="0"/>
        </c:dLbls>
        <c:marker val="1"/>
        <c:smooth val="0"/>
        <c:axId val="1419013856"/>
        <c:axId val="1419015104"/>
      </c:lineChart>
      <c:catAx>
        <c:axId val="149644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496447104"/>
        <c:crosses val="autoZero"/>
        <c:auto val="1"/>
        <c:lblAlgn val="ctr"/>
        <c:lblOffset val="100"/>
        <c:noMultiLvlLbl val="0"/>
      </c:catAx>
      <c:valAx>
        <c:axId val="1496447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fr-FR" b="1"/>
                  <a:t>Nombre d'admis en MMOPK</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496445024"/>
        <c:crosses val="autoZero"/>
        <c:crossBetween val="between"/>
      </c:valAx>
      <c:valAx>
        <c:axId val="1419015104"/>
        <c:scaling>
          <c:orientation val="minMax"/>
          <c:max val="100"/>
        </c:scaling>
        <c:delete val="0"/>
        <c:axPos val="r"/>
        <c:title>
          <c:tx>
            <c:rich>
              <a:bodyPr rot="-5400000" spcFirstLastPara="1" vertOverflow="ellipsis" vert="horz" wrap="square" anchor="ctr" anchorCtr="1"/>
              <a:lstStyle/>
              <a:p>
                <a:pPr>
                  <a:defRPr sz="2000" b="1" i="0" u="none" strike="noStrike" kern="1200" baseline="0">
                    <a:solidFill>
                      <a:schemeClr val="accent1">
                        <a:lumMod val="75000"/>
                      </a:schemeClr>
                    </a:solidFill>
                    <a:latin typeface="+mn-lt"/>
                    <a:ea typeface="+mn-ea"/>
                    <a:cs typeface="+mn-cs"/>
                  </a:defRPr>
                </a:pPr>
                <a:r>
                  <a:rPr lang="fr-FR" b="1">
                    <a:solidFill>
                      <a:schemeClr val="accent1">
                        <a:lumMod val="75000"/>
                      </a:schemeClr>
                    </a:solidFill>
                  </a:rPr>
                  <a:t>% d'admis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accent1">
                      <a:lumMod val="75000"/>
                    </a:schemeClr>
                  </a:solidFill>
                  <a:latin typeface="+mn-lt"/>
                  <a:ea typeface="+mn-ea"/>
                  <a:cs typeface="+mn-cs"/>
                </a:defRPr>
              </a:pPr>
              <a:endParaRPr lang="fr-FR"/>
            </a:p>
          </c:txPr>
        </c:title>
        <c:numFmt formatCode="General" sourceLinked="0"/>
        <c:majorTickMark val="out"/>
        <c:minorTickMark val="none"/>
        <c:tickLblPos val="nextTo"/>
        <c:spPr>
          <a:noFill/>
          <a:ln>
            <a:solidFill>
              <a:schemeClr val="accent1">
                <a:lumMod val="75000"/>
              </a:schemeClr>
            </a:solidFill>
          </a:ln>
          <a:effectLst/>
        </c:spPr>
        <c:txPr>
          <a:bodyPr rot="-60000000" spcFirstLastPara="1" vertOverflow="ellipsis" vert="horz" wrap="square" anchor="ctr" anchorCtr="1"/>
          <a:lstStyle/>
          <a:p>
            <a:pPr>
              <a:defRPr sz="2000" b="0" i="0" u="none" strike="noStrike" kern="1200" baseline="0">
                <a:solidFill>
                  <a:schemeClr val="accent1">
                    <a:lumMod val="75000"/>
                  </a:schemeClr>
                </a:solidFill>
                <a:latin typeface="+mn-lt"/>
                <a:ea typeface="+mn-ea"/>
                <a:cs typeface="+mn-cs"/>
              </a:defRPr>
            </a:pPr>
            <a:endParaRPr lang="fr-FR"/>
          </a:p>
        </c:txPr>
        <c:crossAx val="1419013856"/>
        <c:crosses val="max"/>
        <c:crossBetween val="between"/>
        <c:majorUnit val="20"/>
      </c:valAx>
      <c:catAx>
        <c:axId val="1419013856"/>
        <c:scaling>
          <c:orientation val="minMax"/>
        </c:scaling>
        <c:delete val="1"/>
        <c:axPos val="b"/>
        <c:majorTickMark val="out"/>
        <c:minorTickMark val="none"/>
        <c:tickLblPos val="nextTo"/>
        <c:crossAx val="1419015104"/>
        <c:crosses val="autoZero"/>
        <c:auto val="1"/>
        <c:lblAlgn val="ctr"/>
        <c:lblOffset val="100"/>
        <c:noMultiLvlLbl val="0"/>
      </c:catAx>
      <c:spPr>
        <a:noFill/>
        <a:ln>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cat>
            <c:strRef>
              <c:f>Feuil3!$B$40:$B$46</c:f>
              <c:strCache>
                <c:ptCount val="7"/>
                <c:pt idx="0">
                  <c:v>Entraînement sportif</c:v>
                </c:pt>
                <c:pt idx="1">
                  <c:v>Education et motricité</c:v>
                </c:pt>
                <c:pt idx="2">
                  <c:v>Ne sait pas</c:v>
                </c:pt>
                <c:pt idx="3">
                  <c:v>Management du sport</c:v>
                </c:pt>
                <c:pt idx="4">
                  <c:v>Activité physique adaptée et santé</c:v>
                </c:pt>
                <c:pt idx="5">
                  <c:v>Ergonomie du sport</c:v>
                </c:pt>
                <c:pt idx="6">
                  <c:v>Autre (dont DEUST, licence pro, etc)</c:v>
                </c:pt>
              </c:strCache>
            </c:strRef>
          </c:cat>
          <c:val>
            <c:numRef>
              <c:f>Feuil3!$C$40:$C$46</c:f>
              <c:numCache>
                <c:formatCode>0%</c:formatCode>
                <c:ptCount val="7"/>
                <c:pt idx="0">
                  <c:v>0.31094049904030713</c:v>
                </c:pt>
                <c:pt idx="1">
                  <c:v>0.24952015355086371</c:v>
                </c:pt>
                <c:pt idx="2">
                  <c:v>0.15738963531669867</c:v>
                </c:pt>
                <c:pt idx="3">
                  <c:v>0.12476007677543186</c:v>
                </c:pt>
                <c:pt idx="4">
                  <c:v>0.12284069097888675</c:v>
                </c:pt>
                <c:pt idx="5">
                  <c:v>2.1113243761996161E-2</c:v>
                </c:pt>
                <c:pt idx="6">
                  <c:v>1.3435700575815739E-2</c:v>
                </c:pt>
              </c:numCache>
            </c:numRef>
          </c:val>
          <c:extLst>
            <c:ext xmlns:c16="http://schemas.microsoft.com/office/drawing/2014/chart" uri="{C3380CC4-5D6E-409C-BE32-E72D297353CC}">
              <c16:uniqueId val="{00000000-1DE9-4F07-BE84-C84AC06CBDBD}"/>
            </c:ext>
          </c:extLst>
        </c:ser>
        <c:dLbls>
          <c:showLegendKey val="0"/>
          <c:showVal val="0"/>
          <c:showCatName val="0"/>
          <c:showSerName val="0"/>
          <c:showPercent val="0"/>
          <c:showBubbleSize val="0"/>
        </c:dLbls>
        <c:gapWidth val="182"/>
        <c:axId val="145327391"/>
        <c:axId val="145318239"/>
      </c:barChart>
      <c:catAx>
        <c:axId val="1453273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45318239"/>
        <c:crosses val="autoZero"/>
        <c:auto val="1"/>
        <c:lblAlgn val="ctr"/>
        <c:lblOffset val="100"/>
        <c:noMultiLvlLbl val="0"/>
      </c:catAx>
      <c:valAx>
        <c:axId val="14531823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45327391"/>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840" b="0" i="0" u="none" strike="noStrike" kern="1200" spc="0" baseline="0">
                <a:solidFill>
                  <a:schemeClr val="tx1">
                    <a:lumMod val="65000"/>
                    <a:lumOff val="35000"/>
                  </a:schemeClr>
                </a:solidFill>
                <a:latin typeface="+mn-lt"/>
                <a:ea typeface="+mn-ea"/>
                <a:cs typeface="+mn-cs"/>
              </a:defRPr>
            </a:pPr>
            <a:r>
              <a:rPr lang="fr-FR"/>
              <a:t>Candidatures sectorisées et Rang d'appel dernier admis STAPS Nantes</a:t>
            </a:r>
          </a:p>
        </c:rich>
      </c:tx>
      <c:overlay val="0"/>
      <c:spPr>
        <a:noFill/>
        <a:ln>
          <a:noFill/>
        </a:ln>
        <a:effectLst/>
      </c:spPr>
      <c:txPr>
        <a:bodyPr rot="0" spcFirstLastPara="1" vertOverflow="ellipsis" vert="horz" wrap="square" anchor="ctr" anchorCtr="1"/>
        <a:lstStyle/>
        <a:p>
          <a:pPr>
            <a:defRPr sz="384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'[Statistiques candidatures Parcoursup.xlsx]Feuil1'!$A$67</c:f>
              <c:strCache>
                <c:ptCount val="1"/>
                <c:pt idx="0">
                  <c:v>STAPS</c:v>
                </c:pt>
              </c:strCache>
            </c:strRef>
          </c:tx>
          <c:spPr>
            <a:solidFill>
              <a:schemeClr val="accent1">
                <a:lumMod val="40000"/>
                <a:lumOff val="60000"/>
              </a:schemeClr>
            </a:solidFill>
            <a:ln>
              <a:noFill/>
            </a:ln>
            <a:effectLst/>
          </c:spPr>
          <c:invertIfNegative val="0"/>
          <c:cat>
            <c:numRef>
              <c:f>'[Statistiques candidatures Parcoursup.xlsx]Feuil1'!$B$66:$F$66</c:f>
              <c:numCache>
                <c:formatCode>General</c:formatCode>
                <c:ptCount val="5"/>
                <c:pt idx="0">
                  <c:v>2021</c:v>
                </c:pt>
                <c:pt idx="1">
                  <c:v>2022</c:v>
                </c:pt>
                <c:pt idx="2">
                  <c:v>2023</c:v>
                </c:pt>
                <c:pt idx="3">
                  <c:v>2024</c:v>
                </c:pt>
                <c:pt idx="4">
                  <c:v>2025</c:v>
                </c:pt>
              </c:numCache>
            </c:numRef>
          </c:cat>
          <c:val>
            <c:numRef>
              <c:f>'[Statistiques candidatures Parcoursup.xlsx]Feuil1'!$B$67:$F$67</c:f>
              <c:numCache>
                <c:formatCode>General</c:formatCode>
                <c:ptCount val="5"/>
                <c:pt idx="0">
                  <c:v>2219</c:v>
                </c:pt>
                <c:pt idx="1">
                  <c:v>2822</c:v>
                </c:pt>
                <c:pt idx="2">
                  <c:v>2821</c:v>
                </c:pt>
                <c:pt idx="3">
                  <c:v>2713</c:v>
                </c:pt>
                <c:pt idx="4">
                  <c:v>2953</c:v>
                </c:pt>
              </c:numCache>
            </c:numRef>
          </c:val>
          <c:extLst>
            <c:ext xmlns:c16="http://schemas.microsoft.com/office/drawing/2014/chart" uri="{C3380CC4-5D6E-409C-BE32-E72D297353CC}">
              <c16:uniqueId val="{00000000-51F5-4B5D-A217-1CE7B79A3FFA}"/>
            </c:ext>
          </c:extLst>
        </c:ser>
        <c:ser>
          <c:idx val="1"/>
          <c:order val="1"/>
          <c:tx>
            <c:strRef>
              <c:f>'[Statistiques candidatures Parcoursup.xlsx]Feuil1'!$A$68</c:f>
              <c:strCache>
                <c:ptCount val="1"/>
                <c:pt idx="0">
                  <c:v>LAS</c:v>
                </c:pt>
              </c:strCache>
            </c:strRef>
          </c:tx>
          <c:spPr>
            <a:solidFill>
              <a:schemeClr val="accent2">
                <a:lumMod val="40000"/>
                <a:lumOff val="60000"/>
              </a:schemeClr>
            </a:solidFill>
            <a:ln>
              <a:noFill/>
            </a:ln>
            <a:effectLst/>
          </c:spPr>
          <c:invertIfNegative val="0"/>
          <c:cat>
            <c:numRef>
              <c:f>'[Statistiques candidatures Parcoursup.xlsx]Feuil1'!$B$66:$F$66</c:f>
              <c:numCache>
                <c:formatCode>General</c:formatCode>
                <c:ptCount val="5"/>
                <c:pt idx="0">
                  <c:v>2021</c:v>
                </c:pt>
                <c:pt idx="1">
                  <c:v>2022</c:v>
                </c:pt>
                <c:pt idx="2">
                  <c:v>2023</c:v>
                </c:pt>
                <c:pt idx="3">
                  <c:v>2024</c:v>
                </c:pt>
                <c:pt idx="4">
                  <c:v>2025</c:v>
                </c:pt>
              </c:numCache>
            </c:numRef>
          </c:cat>
          <c:val>
            <c:numRef>
              <c:f>'[Statistiques candidatures Parcoursup.xlsx]Feuil1'!$B$68:$F$68</c:f>
              <c:numCache>
                <c:formatCode>General</c:formatCode>
                <c:ptCount val="5"/>
                <c:pt idx="0">
                  <c:v>1430</c:v>
                </c:pt>
                <c:pt idx="1">
                  <c:v>1455</c:v>
                </c:pt>
                <c:pt idx="2">
                  <c:v>1441</c:v>
                </c:pt>
                <c:pt idx="3">
                  <c:v>1504</c:v>
                </c:pt>
                <c:pt idx="4">
                  <c:v>1648</c:v>
                </c:pt>
              </c:numCache>
            </c:numRef>
          </c:val>
          <c:extLst>
            <c:ext xmlns:c16="http://schemas.microsoft.com/office/drawing/2014/chart" uri="{C3380CC4-5D6E-409C-BE32-E72D297353CC}">
              <c16:uniqueId val="{00000001-51F5-4B5D-A217-1CE7B79A3FFA}"/>
            </c:ext>
          </c:extLst>
        </c:ser>
        <c:dLbls>
          <c:showLegendKey val="0"/>
          <c:showVal val="0"/>
          <c:showCatName val="0"/>
          <c:showSerName val="0"/>
          <c:showPercent val="0"/>
          <c:showBubbleSize val="0"/>
        </c:dLbls>
        <c:gapWidth val="219"/>
        <c:overlap val="-27"/>
        <c:axId val="186551631"/>
        <c:axId val="186545807"/>
      </c:barChart>
      <c:lineChart>
        <c:grouping val="standard"/>
        <c:varyColors val="0"/>
        <c:ser>
          <c:idx val="2"/>
          <c:order val="2"/>
          <c:tx>
            <c:strRef>
              <c:f>'[Statistiques candidatures Parcoursup.xlsx]Feuil1'!$A$69</c:f>
              <c:strCache>
                <c:ptCount val="1"/>
                <c:pt idx="0">
                  <c:v>STAPS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'[Statistiques candidatures Parcoursup.xlsx]Feuil1'!$B$66:$F$66</c:f>
              <c:numCache>
                <c:formatCode>General</c:formatCode>
                <c:ptCount val="5"/>
                <c:pt idx="0">
                  <c:v>2021</c:v>
                </c:pt>
                <c:pt idx="1">
                  <c:v>2022</c:v>
                </c:pt>
                <c:pt idx="2">
                  <c:v>2023</c:v>
                </c:pt>
                <c:pt idx="3">
                  <c:v>2024</c:v>
                </c:pt>
                <c:pt idx="4">
                  <c:v>2025</c:v>
                </c:pt>
              </c:numCache>
            </c:numRef>
          </c:cat>
          <c:val>
            <c:numRef>
              <c:f>'[Statistiques candidatures Parcoursup.xlsx]Feuil1'!$B$69:$F$69</c:f>
              <c:numCache>
                <c:formatCode>General</c:formatCode>
                <c:ptCount val="5"/>
                <c:pt idx="0">
                  <c:v>1220</c:v>
                </c:pt>
                <c:pt idx="1">
                  <c:v>1328</c:v>
                </c:pt>
                <c:pt idx="2">
                  <c:v>1318</c:v>
                </c:pt>
                <c:pt idx="3">
                  <c:v>1307</c:v>
                </c:pt>
                <c:pt idx="4">
                  <c:v>1325</c:v>
                </c:pt>
              </c:numCache>
            </c:numRef>
          </c:val>
          <c:smooth val="0"/>
          <c:extLst>
            <c:ext xmlns:c16="http://schemas.microsoft.com/office/drawing/2014/chart" uri="{C3380CC4-5D6E-409C-BE32-E72D297353CC}">
              <c16:uniqueId val="{00000002-51F5-4B5D-A217-1CE7B79A3FFA}"/>
            </c:ext>
          </c:extLst>
        </c:ser>
        <c:ser>
          <c:idx val="3"/>
          <c:order val="3"/>
          <c:tx>
            <c:strRef>
              <c:f>'[Statistiques candidatures Parcoursup.xlsx]Feuil1'!$A$70</c:f>
              <c:strCache>
                <c:ptCount val="1"/>
                <c:pt idx="0">
                  <c:v>LAS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'[Statistiques candidatures Parcoursup.xlsx]Feuil1'!$B$66:$F$66</c:f>
              <c:numCache>
                <c:formatCode>General</c:formatCode>
                <c:ptCount val="5"/>
                <c:pt idx="0">
                  <c:v>2021</c:v>
                </c:pt>
                <c:pt idx="1">
                  <c:v>2022</c:v>
                </c:pt>
                <c:pt idx="2">
                  <c:v>2023</c:v>
                </c:pt>
                <c:pt idx="3">
                  <c:v>2024</c:v>
                </c:pt>
                <c:pt idx="4">
                  <c:v>2025</c:v>
                </c:pt>
              </c:numCache>
            </c:numRef>
          </c:cat>
          <c:val>
            <c:numRef>
              <c:f>'[Statistiques candidatures Parcoursup.xlsx]Feuil1'!$B$70:$F$70</c:f>
              <c:numCache>
                <c:formatCode>General</c:formatCode>
                <c:ptCount val="5"/>
                <c:pt idx="0">
                  <c:v>303</c:v>
                </c:pt>
                <c:pt idx="1">
                  <c:v>336</c:v>
                </c:pt>
                <c:pt idx="2">
                  <c:v>320</c:v>
                </c:pt>
                <c:pt idx="3">
                  <c:v>326</c:v>
                </c:pt>
                <c:pt idx="4">
                  <c:v>392</c:v>
                </c:pt>
              </c:numCache>
            </c:numRef>
          </c:val>
          <c:smooth val="0"/>
          <c:extLst>
            <c:ext xmlns:c16="http://schemas.microsoft.com/office/drawing/2014/chart" uri="{C3380CC4-5D6E-409C-BE32-E72D297353CC}">
              <c16:uniqueId val="{00000003-51F5-4B5D-A217-1CE7B79A3FFA}"/>
            </c:ext>
          </c:extLst>
        </c:ser>
        <c:dLbls>
          <c:showLegendKey val="0"/>
          <c:showVal val="0"/>
          <c:showCatName val="0"/>
          <c:showSerName val="0"/>
          <c:showPercent val="0"/>
          <c:showBubbleSize val="0"/>
        </c:dLbls>
        <c:marker val="1"/>
        <c:smooth val="0"/>
        <c:axId val="186551631"/>
        <c:axId val="186545807"/>
      </c:lineChart>
      <c:catAx>
        <c:axId val="18655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fr-FR"/>
          </a:p>
        </c:txPr>
        <c:crossAx val="186545807"/>
        <c:crosses val="autoZero"/>
        <c:auto val="1"/>
        <c:lblAlgn val="ctr"/>
        <c:lblOffset val="100"/>
        <c:noMultiLvlLbl val="0"/>
      </c:catAx>
      <c:valAx>
        <c:axId val="186545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fr-FR"/>
          </a:p>
        </c:txPr>
        <c:crossAx val="186551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3200"/>
      </a:pPr>
      <a:endParaRPr lang="fr-F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cat>
            <c:strRef>
              <c:f>Feuil1!$A$102:$A$108</c:f>
              <c:strCache>
                <c:ptCount val="7"/>
                <c:pt idx="0">
                  <c:v>Un projet professionnel précis</c:v>
                </c:pt>
                <c:pt idx="1">
                  <c:v>Un métier en lien avec le sport, mais vous ne savez pas encore lequel</c:v>
                </c:pt>
                <c:pt idx="2">
                  <c:v>Un intérêt pour le sport, sans être sûr de vouloir travailler à l’avenir dans ce secteur</c:v>
                </c:pt>
                <c:pt idx="3">
                  <c:v>Pour obtenir un diplôme et une expérience universitaire dans le sport avant de vous orienter vers une autre formation / concours</c:v>
                </c:pt>
                <c:pt idx="4">
                  <c:v>Autre </c:v>
                </c:pt>
                <c:pt idx="5">
                  <c:v>Un peu par défaut, parce que vous ne saviez pas quoi faire d’autre</c:v>
                </c:pt>
                <c:pt idx="6">
                  <c:v>Pour être inscrit à l’université en attendant de faire autre chose</c:v>
                </c:pt>
              </c:strCache>
            </c:strRef>
          </c:cat>
          <c:val>
            <c:numRef>
              <c:f>Feuil1!$B$102:$B$108</c:f>
              <c:numCache>
                <c:formatCode>0%</c:formatCode>
                <c:ptCount val="7"/>
                <c:pt idx="0">
                  <c:v>0.47346072186836519</c:v>
                </c:pt>
                <c:pt idx="1">
                  <c:v>0.42250530785562634</c:v>
                </c:pt>
                <c:pt idx="2">
                  <c:v>4.2462845010615709E-2</c:v>
                </c:pt>
                <c:pt idx="3">
                  <c:v>3.6093418259023353E-2</c:v>
                </c:pt>
                <c:pt idx="4">
                  <c:v>0.02</c:v>
                </c:pt>
                <c:pt idx="5">
                  <c:v>6.369426751592357E-3</c:v>
                </c:pt>
                <c:pt idx="6">
                  <c:v>4.246284501061571E-3</c:v>
                </c:pt>
              </c:numCache>
            </c:numRef>
          </c:val>
          <c:extLst>
            <c:ext xmlns:c16="http://schemas.microsoft.com/office/drawing/2014/chart" uri="{C3380CC4-5D6E-409C-BE32-E72D297353CC}">
              <c16:uniqueId val="{00000000-846B-4530-B427-11E4142F1DAE}"/>
            </c:ext>
          </c:extLst>
        </c:ser>
        <c:dLbls>
          <c:showLegendKey val="0"/>
          <c:showVal val="0"/>
          <c:showCatName val="0"/>
          <c:showSerName val="0"/>
          <c:showPercent val="0"/>
          <c:showBubbleSize val="0"/>
        </c:dLbls>
        <c:gapWidth val="182"/>
        <c:axId val="391481567"/>
        <c:axId val="391481983"/>
      </c:barChart>
      <c:catAx>
        <c:axId val="3914815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391481983"/>
        <c:crosses val="autoZero"/>
        <c:auto val="1"/>
        <c:lblAlgn val="ctr"/>
        <c:lblOffset val="100"/>
        <c:noMultiLvlLbl val="0"/>
      </c:catAx>
      <c:valAx>
        <c:axId val="39148198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391481567"/>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fr-FR" b="1"/>
              <a:t>Devenir des diplômés de Licence STAPS (en %)</a:t>
            </a:r>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'LICENCE 2020'!$B$78</c:f>
              <c:strCache>
                <c:ptCount val="1"/>
                <c:pt idx="0">
                  <c:v>2020</c:v>
                </c:pt>
              </c:strCache>
            </c:strRef>
          </c:tx>
          <c:spPr>
            <a:solidFill>
              <a:schemeClr val="accent1">
                <a:lumMod val="40000"/>
                <a:lumOff val="60000"/>
              </a:schemeClr>
            </a:solidFill>
            <a:ln>
              <a:noFill/>
            </a:ln>
            <a:effectLst/>
          </c:spPr>
          <c:invertIfNegative val="0"/>
          <c:dLbls>
            <c:delete val="1"/>
          </c:dLbls>
          <c:cat>
            <c:strRef>
              <c:f>('LICENCE 2020'!$A$81,'LICENCE 2020'!$A$83,'LICENCE 2020'!$A$85,'LICENCE 2020'!$A$88)</c:f>
              <c:strCache>
                <c:ptCount val="4"/>
                <c:pt idx="0">
                  <c:v>Poursuite d'étude en Master</c:v>
                </c:pt>
                <c:pt idx="1">
                  <c:v>En Master à Nantes Université</c:v>
                </c:pt>
                <c:pt idx="2">
                  <c:v>Poursuite d'étude (autre formation)</c:v>
                </c:pt>
                <c:pt idx="3">
                  <c:v>arrêt des études</c:v>
                </c:pt>
              </c:strCache>
              <c:extLst/>
            </c:strRef>
          </c:cat>
          <c:val>
            <c:numRef>
              <c:f>('LICENCE 2020'!$B$81,'LICENCE 2020'!$B$83,'LICENCE 2020'!$B$85,'LICENCE 2020'!$B$88)</c:f>
              <c:numCache>
                <c:formatCode>0</c:formatCode>
                <c:ptCount val="4"/>
                <c:pt idx="0">
                  <c:v>50.285714285714285</c:v>
                </c:pt>
                <c:pt idx="1">
                  <c:v>81.818181818181813</c:v>
                </c:pt>
                <c:pt idx="2">
                  <c:v>26.285714285714285</c:v>
                </c:pt>
                <c:pt idx="3">
                  <c:v>23.428571428571427</c:v>
                </c:pt>
              </c:numCache>
              <c:extLst/>
            </c:numRef>
          </c:val>
          <c:extLst>
            <c:ext xmlns:c16="http://schemas.microsoft.com/office/drawing/2014/chart" uri="{C3380CC4-5D6E-409C-BE32-E72D297353CC}">
              <c16:uniqueId val="{00000000-1AC1-498B-BC38-3B0DEB92D164}"/>
            </c:ext>
          </c:extLst>
        </c:ser>
        <c:ser>
          <c:idx val="1"/>
          <c:order val="1"/>
          <c:tx>
            <c:strRef>
              <c:f>'LICENCE 2020'!$C$78</c:f>
              <c:strCache>
                <c:ptCount val="1"/>
                <c:pt idx="0">
                  <c:v>2021</c:v>
                </c:pt>
              </c:strCache>
            </c:strRef>
          </c:tx>
          <c:spPr>
            <a:solidFill>
              <a:schemeClr val="accent2">
                <a:lumMod val="40000"/>
                <a:lumOff val="60000"/>
              </a:schemeClr>
            </a:solidFill>
            <a:ln>
              <a:noFill/>
            </a:ln>
            <a:effectLst/>
          </c:spPr>
          <c:invertIfNegative val="0"/>
          <c:dLbls>
            <c:delete val="1"/>
          </c:dLbls>
          <c:cat>
            <c:strRef>
              <c:f>('LICENCE 2020'!$A$81,'LICENCE 2020'!$A$83,'LICENCE 2020'!$A$85,'LICENCE 2020'!$A$88)</c:f>
              <c:strCache>
                <c:ptCount val="4"/>
                <c:pt idx="0">
                  <c:v>Poursuite d'étude en Master</c:v>
                </c:pt>
                <c:pt idx="1">
                  <c:v>En Master à Nantes Université</c:v>
                </c:pt>
                <c:pt idx="2">
                  <c:v>Poursuite d'étude (autre formation)</c:v>
                </c:pt>
                <c:pt idx="3">
                  <c:v>arrêt des études</c:v>
                </c:pt>
              </c:strCache>
              <c:extLst/>
            </c:strRef>
          </c:cat>
          <c:val>
            <c:numRef>
              <c:f>('LICENCE 2020'!$C$81,'LICENCE 2020'!$C$83,'LICENCE 2020'!$C$85,'LICENCE 2020'!$C$88)</c:f>
              <c:numCache>
                <c:formatCode>0</c:formatCode>
                <c:ptCount val="4"/>
                <c:pt idx="0">
                  <c:v>46.268656716417908</c:v>
                </c:pt>
                <c:pt idx="1">
                  <c:v>49.462365591397848</c:v>
                </c:pt>
                <c:pt idx="2">
                  <c:v>25.870646766169155</c:v>
                </c:pt>
                <c:pt idx="3">
                  <c:v>27.860696517412936</c:v>
                </c:pt>
              </c:numCache>
              <c:extLst/>
            </c:numRef>
          </c:val>
          <c:extLst>
            <c:ext xmlns:c16="http://schemas.microsoft.com/office/drawing/2014/chart" uri="{C3380CC4-5D6E-409C-BE32-E72D297353CC}">
              <c16:uniqueId val="{00000001-1AC1-498B-BC38-3B0DEB92D164}"/>
            </c:ext>
          </c:extLst>
        </c:ser>
        <c:ser>
          <c:idx val="2"/>
          <c:order val="2"/>
          <c:tx>
            <c:strRef>
              <c:f>'LICENCE 2020'!$D$78</c:f>
              <c:strCache>
                <c:ptCount val="1"/>
                <c:pt idx="0">
                  <c:v>2022</c:v>
                </c:pt>
              </c:strCache>
            </c:strRef>
          </c:tx>
          <c:spPr>
            <a:solidFill>
              <a:schemeClr val="accent6">
                <a:lumMod val="40000"/>
                <a:lumOff val="60000"/>
              </a:schemeClr>
            </a:solidFill>
            <a:ln>
              <a:noFill/>
            </a:ln>
            <a:effectLst/>
          </c:spPr>
          <c:invertIfNegative val="0"/>
          <c:dLbls>
            <c:delete val="1"/>
          </c:dLbls>
          <c:cat>
            <c:strRef>
              <c:f>('LICENCE 2020'!$A$81,'LICENCE 2020'!$A$83,'LICENCE 2020'!$A$85,'LICENCE 2020'!$A$88)</c:f>
              <c:strCache>
                <c:ptCount val="4"/>
                <c:pt idx="0">
                  <c:v>Poursuite d'étude en Master</c:v>
                </c:pt>
                <c:pt idx="1">
                  <c:v>En Master à Nantes Université</c:v>
                </c:pt>
                <c:pt idx="2">
                  <c:v>Poursuite d'étude (autre formation)</c:v>
                </c:pt>
                <c:pt idx="3">
                  <c:v>arrêt des études</c:v>
                </c:pt>
              </c:strCache>
              <c:extLst/>
            </c:strRef>
          </c:cat>
          <c:val>
            <c:numRef>
              <c:f>('LICENCE 2020'!$D$81,'LICENCE 2020'!$D$83,'LICENCE 2020'!$D$85,'LICENCE 2020'!$D$88)</c:f>
              <c:numCache>
                <c:formatCode>0</c:formatCode>
                <c:ptCount val="4"/>
                <c:pt idx="0">
                  <c:v>44.859813084112147</c:v>
                </c:pt>
                <c:pt idx="1">
                  <c:v>58.333333333333336</c:v>
                </c:pt>
                <c:pt idx="2">
                  <c:v>25.700934579439252</c:v>
                </c:pt>
                <c:pt idx="3">
                  <c:v>29.439252336448597</c:v>
                </c:pt>
              </c:numCache>
              <c:extLst/>
            </c:numRef>
          </c:val>
          <c:extLst>
            <c:ext xmlns:c16="http://schemas.microsoft.com/office/drawing/2014/chart" uri="{C3380CC4-5D6E-409C-BE32-E72D297353CC}">
              <c16:uniqueId val="{00000002-1AC1-498B-BC38-3B0DEB92D164}"/>
            </c:ext>
          </c:extLst>
        </c:ser>
        <c:ser>
          <c:idx val="3"/>
          <c:order val="3"/>
          <c:tx>
            <c:strRef>
              <c:f>'LICENCE 2020'!$E$78</c:f>
              <c:strCache>
                <c:ptCount val="1"/>
                <c:pt idx="0">
                  <c:v>2023</c:v>
                </c:pt>
              </c:strCache>
            </c:strRef>
          </c:tx>
          <c:spPr>
            <a:solidFill>
              <a:schemeClr val="accent4">
                <a:lumMod val="60000"/>
                <a:lumOff val="40000"/>
              </a:schemeClr>
            </a:solidFill>
            <a:ln>
              <a:solidFill>
                <a:schemeClr val="accent4">
                  <a:lumMod val="60000"/>
                  <a:lumOff val="40000"/>
                </a:schemeClr>
              </a:solidFill>
            </a:ln>
            <a:effectLst/>
          </c:spPr>
          <c:invertIfNegative val="0"/>
          <c:dLbls>
            <c:delete val="1"/>
          </c:dLbls>
          <c:cat>
            <c:strRef>
              <c:f>('LICENCE 2020'!$A$81,'LICENCE 2020'!$A$83,'LICENCE 2020'!$A$85,'LICENCE 2020'!$A$88)</c:f>
              <c:strCache>
                <c:ptCount val="4"/>
                <c:pt idx="0">
                  <c:v>Poursuite d'étude en Master</c:v>
                </c:pt>
                <c:pt idx="1">
                  <c:v>En Master à Nantes Université</c:v>
                </c:pt>
                <c:pt idx="2">
                  <c:v>Poursuite d'étude (autre formation)</c:v>
                </c:pt>
                <c:pt idx="3">
                  <c:v>arrêt des études</c:v>
                </c:pt>
              </c:strCache>
              <c:extLst/>
            </c:strRef>
          </c:cat>
          <c:val>
            <c:numRef>
              <c:f>('LICENCE 2020'!$E$81,'LICENCE 2020'!$E$83,'LICENCE 2020'!$E$85,'LICENCE 2020'!$E$88)</c:f>
              <c:numCache>
                <c:formatCode>0</c:formatCode>
                <c:ptCount val="4"/>
                <c:pt idx="0">
                  <c:v>48.587570621468927</c:v>
                </c:pt>
                <c:pt idx="1">
                  <c:v>72.093023255813947</c:v>
                </c:pt>
                <c:pt idx="2">
                  <c:v>28.8135593220339</c:v>
                </c:pt>
                <c:pt idx="3">
                  <c:v>22.033898305084747</c:v>
                </c:pt>
              </c:numCache>
              <c:extLst/>
            </c:numRef>
          </c:val>
          <c:extLst>
            <c:ext xmlns:c16="http://schemas.microsoft.com/office/drawing/2014/chart" uri="{C3380CC4-5D6E-409C-BE32-E72D297353CC}">
              <c16:uniqueId val="{00000003-1AC1-498B-BC38-3B0DEB92D164}"/>
            </c:ext>
          </c:extLst>
        </c:ser>
        <c:ser>
          <c:idx val="4"/>
          <c:order val="4"/>
          <c:tx>
            <c:strRef>
              <c:f>'LICENCE 2020'!$F$78</c:f>
              <c:strCache>
                <c:ptCount val="1"/>
                <c:pt idx="0">
                  <c:v>2024</c:v>
                </c:pt>
              </c:strCache>
            </c:strRef>
          </c:tx>
          <c:spPr>
            <a:solidFill>
              <a:srgbClr val="FCAAF2"/>
            </a:solidFill>
            <a:ln>
              <a:solidFill>
                <a:srgbClr val="FCAAF2"/>
              </a:solidFill>
            </a:ln>
            <a:effectLst/>
          </c:spPr>
          <c:invertIfNegative val="0"/>
          <c:dLbls>
            <c:delete val="1"/>
          </c:dLbls>
          <c:cat>
            <c:strRef>
              <c:f>('LICENCE 2020'!$A$81,'LICENCE 2020'!$A$83,'LICENCE 2020'!$A$85,'LICENCE 2020'!$A$88)</c:f>
              <c:strCache>
                <c:ptCount val="4"/>
                <c:pt idx="0">
                  <c:v>Poursuite d'étude en Master</c:v>
                </c:pt>
                <c:pt idx="1">
                  <c:v>En Master à Nantes Université</c:v>
                </c:pt>
                <c:pt idx="2">
                  <c:v>Poursuite d'étude (autre formation)</c:v>
                </c:pt>
                <c:pt idx="3">
                  <c:v>arrêt des études</c:v>
                </c:pt>
              </c:strCache>
              <c:extLst/>
            </c:strRef>
          </c:cat>
          <c:val>
            <c:numRef>
              <c:f>('LICENCE 2020'!$F$81,'LICENCE 2020'!$F$83,'LICENCE 2020'!$F$85,'LICENCE 2020'!$F$88)</c:f>
              <c:numCache>
                <c:formatCode>0</c:formatCode>
                <c:ptCount val="4"/>
                <c:pt idx="0">
                  <c:v>58.100558659217874</c:v>
                </c:pt>
                <c:pt idx="1">
                  <c:v>52.884615384615387</c:v>
                </c:pt>
                <c:pt idx="2">
                  <c:v>15.64245810055866</c:v>
                </c:pt>
                <c:pt idx="3">
                  <c:v>25.69832402234637</c:v>
                </c:pt>
              </c:numCache>
              <c:extLst/>
            </c:numRef>
          </c:val>
          <c:extLst>
            <c:ext xmlns:c16="http://schemas.microsoft.com/office/drawing/2014/chart" uri="{C3380CC4-5D6E-409C-BE32-E72D297353CC}">
              <c16:uniqueId val="{00000004-1AC1-498B-BC38-3B0DEB92D164}"/>
            </c:ext>
          </c:extLst>
        </c:ser>
        <c:dLbls>
          <c:dLblPos val="outEnd"/>
          <c:showLegendKey val="0"/>
          <c:showVal val="1"/>
          <c:showCatName val="0"/>
          <c:showSerName val="0"/>
          <c:showPercent val="0"/>
          <c:showBubbleSize val="0"/>
        </c:dLbls>
        <c:gapWidth val="219"/>
        <c:overlap val="-27"/>
        <c:axId val="1257983679"/>
        <c:axId val="1257981183"/>
      </c:barChart>
      <c:catAx>
        <c:axId val="125798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257981183"/>
        <c:crosses val="autoZero"/>
        <c:auto val="1"/>
        <c:lblAlgn val="ctr"/>
        <c:lblOffset val="100"/>
        <c:noMultiLvlLbl val="0"/>
      </c:catAx>
      <c:valAx>
        <c:axId val="12579811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crossAx val="1257983679"/>
        <c:crosses val="autoZero"/>
        <c:crossBetween val="between"/>
      </c:valAx>
      <c:spPr>
        <a:noFill/>
        <a:ln>
          <a:noFill/>
        </a:ln>
        <a:effectLst/>
      </c:spPr>
    </c:plotArea>
    <c:legend>
      <c:legendPos val="b"/>
      <c:layout>
        <c:manualLayout>
          <c:xMode val="edge"/>
          <c:yMode val="edge"/>
          <c:x val="0.73511105588301051"/>
          <c:y val="0.14473630155498296"/>
          <c:w val="0.21049096663226088"/>
          <c:h val="0.3381012270491360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400"/>
      </a:pPr>
      <a:endParaRPr lang="fr-FR"/>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fr-FR" b="1"/>
              <a:t>Devenir des diplômés de Licence STAPS (en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'LICENCE 2020'!$B$78</c:f>
              <c:strCache>
                <c:ptCount val="1"/>
                <c:pt idx="0">
                  <c:v>2020</c:v>
                </c:pt>
              </c:strCache>
            </c:strRef>
          </c:tx>
          <c:spPr>
            <a:solidFill>
              <a:schemeClr val="accent1">
                <a:lumMod val="40000"/>
                <a:lumOff val="60000"/>
              </a:schemeClr>
            </a:solidFill>
            <a:ln>
              <a:noFill/>
            </a:ln>
            <a:effectLst/>
          </c:spPr>
          <c:invertIfNegative val="0"/>
          <c:dLbls>
            <c:delete val="1"/>
          </c:dLbls>
          <c:cat>
            <c:strRef>
              <c:f>('LICENCE 2020'!$A$88,'LICENCE 2020'!$A$91)</c:f>
              <c:strCache>
                <c:ptCount val="2"/>
                <c:pt idx="0">
                  <c:v>arrêt des études</c:v>
                </c:pt>
                <c:pt idx="1">
                  <c:v>taux d'insertion professionnelle</c:v>
                </c:pt>
              </c:strCache>
              <c:extLst/>
            </c:strRef>
          </c:cat>
          <c:val>
            <c:numRef>
              <c:f>('LICENCE 2020'!$B$88,'LICENCE 2020'!$B$91)</c:f>
              <c:numCache>
                <c:formatCode>0</c:formatCode>
                <c:ptCount val="2"/>
                <c:pt idx="0">
                  <c:v>23.428571428571427</c:v>
                </c:pt>
                <c:pt idx="1">
                  <c:v>91.428571428571431</c:v>
                </c:pt>
              </c:numCache>
              <c:extLst/>
            </c:numRef>
          </c:val>
          <c:extLst>
            <c:ext xmlns:c16="http://schemas.microsoft.com/office/drawing/2014/chart" uri="{C3380CC4-5D6E-409C-BE32-E72D297353CC}">
              <c16:uniqueId val="{00000000-F28E-4C35-9A68-85E6D9B4E313}"/>
            </c:ext>
          </c:extLst>
        </c:ser>
        <c:ser>
          <c:idx val="1"/>
          <c:order val="1"/>
          <c:tx>
            <c:strRef>
              <c:f>'LICENCE 2020'!$C$78</c:f>
              <c:strCache>
                <c:ptCount val="1"/>
                <c:pt idx="0">
                  <c:v>2021</c:v>
                </c:pt>
              </c:strCache>
            </c:strRef>
          </c:tx>
          <c:spPr>
            <a:solidFill>
              <a:schemeClr val="accent2">
                <a:lumMod val="40000"/>
                <a:lumOff val="60000"/>
              </a:schemeClr>
            </a:solidFill>
            <a:ln>
              <a:noFill/>
            </a:ln>
            <a:effectLst/>
          </c:spPr>
          <c:invertIfNegative val="0"/>
          <c:dLbls>
            <c:delete val="1"/>
          </c:dLbls>
          <c:cat>
            <c:strRef>
              <c:f>('LICENCE 2020'!$A$88,'LICENCE 2020'!$A$91)</c:f>
              <c:strCache>
                <c:ptCount val="2"/>
                <c:pt idx="0">
                  <c:v>arrêt des études</c:v>
                </c:pt>
                <c:pt idx="1">
                  <c:v>taux d'insertion professionnelle</c:v>
                </c:pt>
              </c:strCache>
              <c:extLst/>
            </c:strRef>
          </c:cat>
          <c:val>
            <c:numRef>
              <c:f>('LICENCE 2020'!$C$88,'LICENCE 2020'!$C$91)</c:f>
              <c:numCache>
                <c:formatCode>0</c:formatCode>
                <c:ptCount val="2"/>
                <c:pt idx="0">
                  <c:v>27.860696517412936</c:v>
                </c:pt>
                <c:pt idx="1">
                  <c:v>94.117647058823536</c:v>
                </c:pt>
              </c:numCache>
              <c:extLst/>
            </c:numRef>
          </c:val>
          <c:extLst>
            <c:ext xmlns:c16="http://schemas.microsoft.com/office/drawing/2014/chart" uri="{C3380CC4-5D6E-409C-BE32-E72D297353CC}">
              <c16:uniqueId val="{00000001-F28E-4C35-9A68-85E6D9B4E313}"/>
            </c:ext>
          </c:extLst>
        </c:ser>
        <c:ser>
          <c:idx val="2"/>
          <c:order val="2"/>
          <c:tx>
            <c:strRef>
              <c:f>'LICENCE 2020'!$D$78</c:f>
              <c:strCache>
                <c:ptCount val="1"/>
                <c:pt idx="0">
                  <c:v>2022</c:v>
                </c:pt>
              </c:strCache>
            </c:strRef>
          </c:tx>
          <c:spPr>
            <a:solidFill>
              <a:schemeClr val="accent6">
                <a:lumMod val="40000"/>
                <a:lumOff val="60000"/>
              </a:schemeClr>
            </a:solidFill>
            <a:ln>
              <a:noFill/>
            </a:ln>
            <a:effectLst/>
          </c:spPr>
          <c:invertIfNegative val="0"/>
          <c:dLbls>
            <c:delete val="1"/>
          </c:dLbls>
          <c:cat>
            <c:strRef>
              <c:f>('LICENCE 2020'!$A$88,'LICENCE 2020'!$A$91)</c:f>
              <c:strCache>
                <c:ptCount val="2"/>
                <c:pt idx="0">
                  <c:v>arrêt des études</c:v>
                </c:pt>
                <c:pt idx="1">
                  <c:v>taux d'insertion professionnelle</c:v>
                </c:pt>
              </c:strCache>
              <c:extLst/>
            </c:strRef>
          </c:cat>
          <c:val>
            <c:numRef>
              <c:f>('LICENCE 2020'!$D$88,'LICENCE 2020'!$D$91)</c:f>
              <c:numCache>
                <c:formatCode>General</c:formatCode>
                <c:ptCount val="2"/>
                <c:pt idx="0" formatCode="0">
                  <c:v>29.439252336448597</c:v>
                </c:pt>
                <c:pt idx="1">
                  <c:v>94</c:v>
                </c:pt>
              </c:numCache>
              <c:extLst/>
            </c:numRef>
          </c:val>
          <c:extLst>
            <c:ext xmlns:c16="http://schemas.microsoft.com/office/drawing/2014/chart" uri="{C3380CC4-5D6E-409C-BE32-E72D297353CC}">
              <c16:uniqueId val="{00000002-F28E-4C35-9A68-85E6D9B4E313}"/>
            </c:ext>
          </c:extLst>
        </c:ser>
        <c:ser>
          <c:idx val="3"/>
          <c:order val="3"/>
          <c:tx>
            <c:strRef>
              <c:f>'LICENCE 2020'!$E$78</c:f>
              <c:strCache>
                <c:ptCount val="1"/>
                <c:pt idx="0">
                  <c:v>2023</c:v>
                </c:pt>
              </c:strCache>
            </c:strRef>
          </c:tx>
          <c:spPr>
            <a:solidFill>
              <a:schemeClr val="accent4">
                <a:lumMod val="60000"/>
                <a:lumOff val="40000"/>
              </a:schemeClr>
            </a:solidFill>
            <a:ln>
              <a:solidFill>
                <a:schemeClr val="accent4">
                  <a:lumMod val="60000"/>
                  <a:lumOff val="40000"/>
                </a:schemeClr>
              </a:solidFill>
            </a:ln>
            <a:effectLst/>
          </c:spPr>
          <c:invertIfNegative val="0"/>
          <c:dLbls>
            <c:delete val="1"/>
          </c:dLbls>
          <c:cat>
            <c:strRef>
              <c:f>('LICENCE 2020'!$A$88,'LICENCE 2020'!$A$91)</c:f>
              <c:strCache>
                <c:ptCount val="2"/>
                <c:pt idx="0">
                  <c:v>arrêt des études</c:v>
                </c:pt>
                <c:pt idx="1">
                  <c:v>taux d'insertion professionnelle</c:v>
                </c:pt>
              </c:strCache>
              <c:extLst/>
            </c:strRef>
          </c:cat>
          <c:val>
            <c:numRef>
              <c:f>('LICENCE 2020'!$E$88,'LICENCE 2020'!$E$91)</c:f>
              <c:numCache>
                <c:formatCode>0</c:formatCode>
                <c:ptCount val="2"/>
                <c:pt idx="0">
                  <c:v>22.033898305084747</c:v>
                </c:pt>
                <c:pt idx="1">
                  <c:v>93.75</c:v>
                </c:pt>
              </c:numCache>
              <c:extLst/>
            </c:numRef>
          </c:val>
          <c:extLst>
            <c:ext xmlns:c16="http://schemas.microsoft.com/office/drawing/2014/chart" uri="{C3380CC4-5D6E-409C-BE32-E72D297353CC}">
              <c16:uniqueId val="{00000003-F28E-4C35-9A68-85E6D9B4E313}"/>
            </c:ext>
          </c:extLst>
        </c:ser>
        <c:ser>
          <c:idx val="4"/>
          <c:order val="4"/>
          <c:tx>
            <c:strRef>
              <c:f>'LICENCE 2020'!$F$78</c:f>
              <c:strCache>
                <c:ptCount val="1"/>
                <c:pt idx="0">
                  <c:v>2024</c:v>
                </c:pt>
              </c:strCache>
            </c:strRef>
          </c:tx>
          <c:spPr>
            <a:solidFill>
              <a:srgbClr val="FCAAF2"/>
            </a:solidFill>
            <a:ln>
              <a:solidFill>
                <a:srgbClr val="FCAAF2"/>
              </a:solidFill>
            </a:ln>
            <a:effectLst/>
          </c:spPr>
          <c:invertIfNegative val="0"/>
          <c:dLbls>
            <c:delete val="1"/>
          </c:dLbls>
          <c:cat>
            <c:strRef>
              <c:f>('LICENCE 2020'!$A$88,'LICENCE 2020'!$A$91)</c:f>
              <c:strCache>
                <c:ptCount val="2"/>
                <c:pt idx="0">
                  <c:v>arrêt des études</c:v>
                </c:pt>
                <c:pt idx="1">
                  <c:v>taux d'insertion professionnelle</c:v>
                </c:pt>
              </c:strCache>
              <c:extLst/>
            </c:strRef>
          </c:cat>
          <c:val>
            <c:numRef>
              <c:f>('LICENCE 2020'!$F$88,'LICENCE 2020'!$F$91)</c:f>
              <c:numCache>
                <c:formatCode>0</c:formatCode>
                <c:ptCount val="2"/>
                <c:pt idx="0">
                  <c:v>25.69832402234637</c:v>
                </c:pt>
                <c:pt idx="1">
                  <c:v>100</c:v>
                </c:pt>
              </c:numCache>
              <c:extLst/>
            </c:numRef>
          </c:val>
          <c:extLst>
            <c:ext xmlns:c16="http://schemas.microsoft.com/office/drawing/2014/chart" uri="{C3380CC4-5D6E-409C-BE32-E72D297353CC}">
              <c16:uniqueId val="{00000004-F28E-4C35-9A68-85E6D9B4E313}"/>
            </c:ext>
          </c:extLst>
        </c:ser>
        <c:dLbls>
          <c:dLblPos val="outEnd"/>
          <c:showLegendKey val="0"/>
          <c:showVal val="1"/>
          <c:showCatName val="0"/>
          <c:showSerName val="0"/>
          <c:showPercent val="0"/>
          <c:showBubbleSize val="0"/>
        </c:dLbls>
        <c:gapWidth val="219"/>
        <c:overlap val="-27"/>
        <c:axId val="1257983679"/>
        <c:axId val="1257981183"/>
      </c:barChart>
      <c:catAx>
        <c:axId val="125798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crossAx val="1257981183"/>
        <c:crosses val="autoZero"/>
        <c:auto val="1"/>
        <c:lblAlgn val="ctr"/>
        <c:lblOffset val="100"/>
        <c:noMultiLvlLbl val="0"/>
      </c:catAx>
      <c:valAx>
        <c:axId val="12579811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crossAx val="1257983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000"/>
      </a:pPr>
      <a:endParaRPr lang="fr-F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fr-FR" b="1"/>
              <a:t>Salaire moyen en Net (ETP) en fonction du nombre d'emploi occupé</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'LICENCE 2021'!$C$101</c:f>
              <c:strCache>
                <c:ptCount val="1"/>
                <c:pt idx="0">
                  <c:v>2020</c:v>
                </c:pt>
              </c:strCache>
            </c:strRef>
          </c:tx>
          <c:spPr>
            <a:solidFill>
              <a:schemeClr val="accent5">
                <a:lumMod val="40000"/>
                <a:lumOff val="60000"/>
              </a:schemeClr>
            </a:solidFill>
            <a:ln>
              <a:noFill/>
            </a:ln>
            <a:effectLst/>
          </c:spPr>
          <c:invertIfNegative val="0"/>
          <c:cat>
            <c:strRef>
              <c:f>'LICENCE 2021'!$D$100:$E$100</c:f>
              <c:strCache>
                <c:ptCount val="2"/>
                <c:pt idx="0">
                  <c:v>un</c:v>
                </c:pt>
                <c:pt idx="1">
                  <c:v>deux ou plus</c:v>
                </c:pt>
              </c:strCache>
            </c:strRef>
          </c:cat>
          <c:val>
            <c:numRef>
              <c:f>'LICENCE 2021'!$D$101:$E$101</c:f>
              <c:numCache>
                <c:formatCode>#,##0\ "€"</c:formatCode>
                <c:ptCount val="2"/>
                <c:pt idx="0">
                  <c:v>1455</c:v>
                </c:pt>
                <c:pt idx="1">
                  <c:v>1727</c:v>
                </c:pt>
              </c:numCache>
            </c:numRef>
          </c:val>
          <c:extLst>
            <c:ext xmlns:c16="http://schemas.microsoft.com/office/drawing/2014/chart" uri="{C3380CC4-5D6E-409C-BE32-E72D297353CC}">
              <c16:uniqueId val="{00000000-9B7E-4289-B61E-BE9CFEE9FE4C}"/>
            </c:ext>
          </c:extLst>
        </c:ser>
        <c:ser>
          <c:idx val="1"/>
          <c:order val="1"/>
          <c:tx>
            <c:strRef>
              <c:f>'LICENCE 2021'!$C$102</c:f>
              <c:strCache>
                <c:ptCount val="1"/>
                <c:pt idx="0">
                  <c:v>2021</c:v>
                </c:pt>
              </c:strCache>
            </c:strRef>
          </c:tx>
          <c:spPr>
            <a:solidFill>
              <a:schemeClr val="accent2">
                <a:lumMod val="40000"/>
                <a:lumOff val="60000"/>
              </a:schemeClr>
            </a:solidFill>
            <a:ln>
              <a:noFill/>
            </a:ln>
            <a:effectLst/>
          </c:spPr>
          <c:invertIfNegative val="0"/>
          <c:cat>
            <c:strRef>
              <c:f>'LICENCE 2021'!$D$100:$E$100</c:f>
              <c:strCache>
                <c:ptCount val="2"/>
                <c:pt idx="0">
                  <c:v>un</c:v>
                </c:pt>
                <c:pt idx="1">
                  <c:v>deux ou plus</c:v>
                </c:pt>
              </c:strCache>
            </c:strRef>
          </c:cat>
          <c:val>
            <c:numRef>
              <c:f>'LICENCE 2021'!$D$102:$E$102</c:f>
              <c:numCache>
                <c:formatCode>#,##0\ "€"</c:formatCode>
                <c:ptCount val="2"/>
                <c:pt idx="0">
                  <c:v>1441</c:v>
                </c:pt>
                <c:pt idx="1">
                  <c:v>1519</c:v>
                </c:pt>
              </c:numCache>
            </c:numRef>
          </c:val>
          <c:extLst>
            <c:ext xmlns:c16="http://schemas.microsoft.com/office/drawing/2014/chart" uri="{C3380CC4-5D6E-409C-BE32-E72D297353CC}">
              <c16:uniqueId val="{00000001-9B7E-4289-B61E-BE9CFEE9FE4C}"/>
            </c:ext>
          </c:extLst>
        </c:ser>
        <c:ser>
          <c:idx val="2"/>
          <c:order val="2"/>
          <c:tx>
            <c:strRef>
              <c:f>'LICENCE 2021'!$C$103</c:f>
              <c:strCache>
                <c:ptCount val="1"/>
                <c:pt idx="0">
                  <c:v>2022</c:v>
                </c:pt>
              </c:strCache>
            </c:strRef>
          </c:tx>
          <c:spPr>
            <a:solidFill>
              <a:schemeClr val="accent6">
                <a:lumMod val="40000"/>
                <a:lumOff val="60000"/>
              </a:schemeClr>
            </a:solidFill>
            <a:ln>
              <a:noFill/>
            </a:ln>
            <a:effectLst/>
          </c:spPr>
          <c:invertIfNegative val="0"/>
          <c:cat>
            <c:strRef>
              <c:f>'LICENCE 2021'!$D$100:$E$100</c:f>
              <c:strCache>
                <c:ptCount val="2"/>
                <c:pt idx="0">
                  <c:v>un</c:v>
                </c:pt>
                <c:pt idx="1">
                  <c:v>deux ou plus</c:v>
                </c:pt>
              </c:strCache>
            </c:strRef>
          </c:cat>
          <c:val>
            <c:numRef>
              <c:f>'LICENCE 2021'!$D$103:$E$103</c:f>
              <c:numCache>
                <c:formatCode>#,##0\ "€"</c:formatCode>
                <c:ptCount val="2"/>
                <c:pt idx="0">
                  <c:v>1578</c:v>
                </c:pt>
                <c:pt idx="1">
                  <c:v>1632</c:v>
                </c:pt>
              </c:numCache>
            </c:numRef>
          </c:val>
          <c:extLst>
            <c:ext xmlns:c16="http://schemas.microsoft.com/office/drawing/2014/chart" uri="{C3380CC4-5D6E-409C-BE32-E72D297353CC}">
              <c16:uniqueId val="{00000002-9B7E-4289-B61E-BE9CFEE9FE4C}"/>
            </c:ext>
          </c:extLst>
        </c:ser>
        <c:ser>
          <c:idx val="4"/>
          <c:order val="4"/>
          <c:tx>
            <c:strRef>
              <c:f>'LICENCE 2021'!$C$105</c:f>
              <c:strCache>
                <c:ptCount val="1"/>
                <c:pt idx="0">
                  <c:v>2023</c:v>
                </c:pt>
              </c:strCache>
            </c:strRef>
          </c:tx>
          <c:spPr>
            <a:solidFill>
              <a:schemeClr val="accent4">
                <a:lumMod val="40000"/>
                <a:lumOff val="60000"/>
              </a:schemeClr>
            </a:solidFill>
            <a:ln>
              <a:noFill/>
            </a:ln>
            <a:effectLst/>
          </c:spPr>
          <c:invertIfNegative val="0"/>
          <c:cat>
            <c:strRef>
              <c:f>'LICENCE 2021'!$D$100:$E$100</c:f>
              <c:strCache>
                <c:ptCount val="2"/>
                <c:pt idx="0">
                  <c:v>un</c:v>
                </c:pt>
                <c:pt idx="1">
                  <c:v>deux ou plus</c:v>
                </c:pt>
              </c:strCache>
            </c:strRef>
          </c:cat>
          <c:val>
            <c:numRef>
              <c:f>'LICENCE 2021'!$D$105:$E$105</c:f>
              <c:numCache>
                <c:formatCode>#,##0\ "€"</c:formatCode>
                <c:ptCount val="2"/>
                <c:pt idx="0">
                  <c:v>1646</c:v>
                </c:pt>
                <c:pt idx="1">
                  <c:v>1711</c:v>
                </c:pt>
              </c:numCache>
            </c:numRef>
          </c:val>
          <c:extLst>
            <c:ext xmlns:c16="http://schemas.microsoft.com/office/drawing/2014/chart" uri="{C3380CC4-5D6E-409C-BE32-E72D297353CC}">
              <c16:uniqueId val="{00000003-9B7E-4289-B61E-BE9CFEE9FE4C}"/>
            </c:ext>
          </c:extLst>
        </c:ser>
        <c:ser>
          <c:idx val="6"/>
          <c:order val="6"/>
          <c:tx>
            <c:strRef>
              <c:f>'LICENCE 2021'!$C$107</c:f>
              <c:strCache>
                <c:ptCount val="1"/>
                <c:pt idx="0">
                  <c:v>2024</c:v>
                </c:pt>
              </c:strCache>
            </c:strRef>
          </c:tx>
          <c:spPr>
            <a:solidFill>
              <a:srgbClr val="FCAAF2"/>
            </a:solidFill>
            <a:ln>
              <a:noFill/>
            </a:ln>
            <a:effectLst/>
          </c:spPr>
          <c:invertIfNegative val="0"/>
          <c:cat>
            <c:strRef>
              <c:f>'LICENCE 2021'!$D$100:$E$100</c:f>
              <c:strCache>
                <c:ptCount val="2"/>
                <c:pt idx="0">
                  <c:v>un</c:v>
                </c:pt>
                <c:pt idx="1">
                  <c:v>deux ou plus</c:v>
                </c:pt>
              </c:strCache>
            </c:strRef>
          </c:cat>
          <c:val>
            <c:numRef>
              <c:f>'LICENCE 2021'!$D$107:$E$107</c:f>
              <c:numCache>
                <c:formatCode>#,##0\ "€"</c:formatCode>
                <c:ptCount val="2"/>
                <c:pt idx="0">
                  <c:v>1631</c:v>
                </c:pt>
                <c:pt idx="1">
                  <c:v>1850</c:v>
                </c:pt>
              </c:numCache>
            </c:numRef>
          </c:val>
          <c:extLst>
            <c:ext xmlns:c16="http://schemas.microsoft.com/office/drawing/2014/chart" uri="{C3380CC4-5D6E-409C-BE32-E72D297353CC}">
              <c16:uniqueId val="{00000004-9B7E-4289-B61E-BE9CFEE9FE4C}"/>
            </c:ext>
          </c:extLst>
        </c:ser>
        <c:dLbls>
          <c:showLegendKey val="0"/>
          <c:showVal val="0"/>
          <c:showCatName val="0"/>
          <c:showSerName val="0"/>
          <c:showPercent val="0"/>
          <c:showBubbleSize val="0"/>
        </c:dLbls>
        <c:gapWidth val="150"/>
        <c:overlap val="-20"/>
        <c:axId val="801694015"/>
        <c:axId val="801696927"/>
      </c:barChart>
      <c:lineChart>
        <c:grouping val="standard"/>
        <c:varyColors val="0"/>
        <c:ser>
          <c:idx val="3"/>
          <c:order val="3"/>
          <c:tx>
            <c:strRef>
              <c:f>'LICENCE 2021'!$C$104</c:f>
              <c:strCache>
                <c:ptCount val="1"/>
                <c:pt idx="0">
                  <c:v>étude GAREF 2018</c:v>
                </c:pt>
              </c:strCache>
            </c:strRef>
          </c:tx>
          <c:spPr>
            <a:ln w="28575" cap="rnd">
              <a:solidFill>
                <a:srgbClr val="0070C0"/>
              </a:solidFill>
              <a:round/>
            </a:ln>
            <a:effectLst/>
          </c:spPr>
          <c:marker>
            <c:symbol val="none"/>
          </c:marker>
          <c:cat>
            <c:strRef>
              <c:f>'LICENCE 2021'!$D$100:$E$100</c:f>
              <c:strCache>
                <c:ptCount val="2"/>
                <c:pt idx="0">
                  <c:v>un</c:v>
                </c:pt>
                <c:pt idx="1">
                  <c:v>deux ou plus</c:v>
                </c:pt>
              </c:strCache>
            </c:strRef>
          </c:cat>
          <c:val>
            <c:numRef>
              <c:f>'LICENCE 2021'!$D$104:$E$104</c:f>
              <c:numCache>
                <c:formatCode>#,##0.0\ "€"</c:formatCode>
                <c:ptCount val="2"/>
                <c:pt idx="0">
                  <c:v>1436.5</c:v>
                </c:pt>
                <c:pt idx="1">
                  <c:v>1436.5</c:v>
                </c:pt>
              </c:numCache>
            </c:numRef>
          </c:val>
          <c:smooth val="0"/>
          <c:extLst>
            <c:ext xmlns:c16="http://schemas.microsoft.com/office/drawing/2014/chart" uri="{C3380CC4-5D6E-409C-BE32-E72D297353CC}">
              <c16:uniqueId val="{00000005-9B7E-4289-B61E-BE9CFEE9FE4C}"/>
            </c:ext>
          </c:extLst>
        </c:ser>
        <c:ser>
          <c:idx val="5"/>
          <c:order val="5"/>
          <c:tx>
            <c:strRef>
              <c:f>'LICENCE 2021'!$C$106</c:f>
              <c:strCache>
                <c:ptCount val="1"/>
                <c:pt idx="0">
                  <c:v>étude GAREF 2023</c:v>
                </c:pt>
              </c:strCache>
            </c:strRef>
          </c:tx>
          <c:spPr>
            <a:ln w="28575" cap="rnd">
              <a:solidFill>
                <a:srgbClr val="FF0000"/>
              </a:solidFill>
              <a:round/>
            </a:ln>
            <a:effectLst/>
          </c:spPr>
          <c:marker>
            <c:symbol val="none"/>
          </c:marker>
          <c:cat>
            <c:strRef>
              <c:f>'LICENCE 2021'!$D$100:$E$100</c:f>
              <c:strCache>
                <c:ptCount val="2"/>
                <c:pt idx="0">
                  <c:v>un</c:v>
                </c:pt>
                <c:pt idx="1">
                  <c:v>deux ou plus</c:v>
                </c:pt>
              </c:strCache>
            </c:strRef>
          </c:cat>
          <c:val>
            <c:numRef>
              <c:f>'LICENCE 2021'!$D$106:$E$106</c:f>
              <c:numCache>
                <c:formatCode>"€"#,##0_);[Red]\("€"#,##0\)</c:formatCode>
                <c:ptCount val="2"/>
                <c:pt idx="0">
                  <c:v>1732</c:v>
                </c:pt>
                <c:pt idx="1">
                  <c:v>1732</c:v>
                </c:pt>
              </c:numCache>
            </c:numRef>
          </c:val>
          <c:smooth val="0"/>
          <c:extLst>
            <c:ext xmlns:c16="http://schemas.microsoft.com/office/drawing/2014/chart" uri="{C3380CC4-5D6E-409C-BE32-E72D297353CC}">
              <c16:uniqueId val="{00000006-9B7E-4289-B61E-BE9CFEE9FE4C}"/>
            </c:ext>
          </c:extLst>
        </c:ser>
        <c:dLbls>
          <c:showLegendKey val="0"/>
          <c:showVal val="0"/>
          <c:showCatName val="0"/>
          <c:showSerName val="0"/>
          <c:showPercent val="0"/>
          <c:showBubbleSize val="0"/>
        </c:dLbls>
        <c:marker val="1"/>
        <c:smooth val="0"/>
        <c:axId val="734230495"/>
        <c:axId val="734230911"/>
      </c:lineChart>
      <c:catAx>
        <c:axId val="801694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crossAx val="801696927"/>
        <c:crosses val="autoZero"/>
        <c:auto val="1"/>
        <c:lblAlgn val="ctr"/>
        <c:lblOffset val="100"/>
        <c:noMultiLvlLbl val="0"/>
      </c:catAx>
      <c:valAx>
        <c:axId val="801696927"/>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crossAx val="801694015"/>
        <c:crosses val="autoZero"/>
        <c:crossBetween val="between"/>
      </c:valAx>
      <c:valAx>
        <c:axId val="734230911"/>
        <c:scaling>
          <c:orientation val="minMax"/>
        </c:scaling>
        <c:delete val="1"/>
        <c:axPos val="r"/>
        <c:numFmt formatCode="#,##0.0\ &quot;€&quot;" sourceLinked="1"/>
        <c:majorTickMark val="out"/>
        <c:minorTickMark val="none"/>
        <c:tickLblPos val="nextTo"/>
        <c:crossAx val="734230495"/>
        <c:crosses val="max"/>
        <c:crossBetween val="between"/>
      </c:valAx>
      <c:catAx>
        <c:axId val="734230495"/>
        <c:scaling>
          <c:orientation val="minMax"/>
        </c:scaling>
        <c:delete val="1"/>
        <c:axPos val="b"/>
        <c:numFmt formatCode="General" sourceLinked="1"/>
        <c:majorTickMark val="out"/>
        <c:minorTickMark val="none"/>
        <c:tickLblPos val="nextTo"/>
        <c:crossAx val="73423091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fr-F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400"/>
      </a:pPr>
      <a:endParaRPr lang="fr-FR"/>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67873400380085"/>
          <c:y val="1.5561996379487247E-2"/>
          <c:w val="0.64544373656790155"/>
          <c:h val="0.9113011136017567"/>
        </c:manualLayout>
      </c:layout>
      <c:barChart>
        <c:barDir val="bar"/>
        <c:grouping val="clustered"/>
        <c:varyColors val="0"/>
        <c:ser>
          <c:idx val="0"/>
          <c:order val="0"/>
          <c:spPr>
            <a:solidFill>
              <a:schemeClr val="accent1"/>
            </a:solidFill>
            <a:ln>
              <a:noFill/>
            </a:ln>
            <a:effectLst/>
          </c:spPr>
          <c:invertIfNegative val="0"/>
          <c:cat>
            <c:strRef>
              <c:f>'[un-staps-adm_EntreeenSTAPS20212022_2-23-2022_16_8.xlsx]Feuil1'!$A$4:$A$8</c:f>
              <c:strCache>
                <c:ptCount val="5"/>
                <c:pt idx="0">
                  <c:v>Grande probabilité de réussite</c:v>
                </c:pt>
                <c:pt idx="1">
                  <c:v>Réussite possible avec du travail</c:v>
                </c:pt>
                <c:pt idx="2">
                  <c:v>Réussite peu probable</c:v>
                </c:pt>
                <c:pt idx="3">
                  <c:v>Inscription déconseillée</c:v>
                </c:pt>
                <c:pt idx="4">
                  <c:v>Ne sait plus</c:v>
                </c:pt>
              </c:strCache>
            </c:strRef>
          </c:cat>
          <c:val>
            <c:numRef>
              <c:f>'[un-staps-adm_EntreeenSTAPS20212022_2-23-2022_16_8.xlsx]Feuil1'!$B$4:$B$8</c:f>
              <c:numCache>
                <c:formatCode>General</c:formatCode>
                <c:ptCount val="5"/>
                <c:pt idx="0">
                  <c:v>116</c:v>
                </c:pt>
                <c:pt idx="1">
                  <c:v>187</c:v>
                </c:pt>
                <c:pt idx="2">
                  <c:v>13</c:v>
                </c:pt>
                <c:pt idx="3">
                  <c:v>4</c:v>
                </c:pt>
                <c:pt idx="4">
                  <c:v>17</c:v>
                </c:pt>
              </c:numCache>
            </c:numRef>
          </c:val>
          <c:extLst>
            <c:ext xmlns:c16="http://schemas.microsoft.com/office/drawing/2014/chart" uri="{C3380CC4-5D6E-409C-BE32-E72D297353CC}">
              <c16:uniqueId val="{00000000-D095-400D-BAA3-22AA873A924A}"/>
            </c:ext>
          </c:extLst>
        </c:ser>
        <c:dLbls>
          <c:showLegendKey val="0"/>
          <c:showVal val="0"/>
          <c:showCatName val="0"/>
          <c:showSerName val="0"/>
          <c:showPercent val="0"/>
          <c:showBubbleSize val="0"/>
        </c:dLbls>
        <c:gapWidth val="182"/>
        <c:axId val="246628447"/>
        <c:axId val="508629215"/>
      </c:barChart>
      <c:catAx>
        <c:axId val="246628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508629215"/>
        <c:crosses val="autoZero"/>
        <c:auto val="1"/>
        <c:lblAlgn val="ctr"/>
        <c:lblOffset val="100"/>
        <c:noMultiLvlLbl val="0"/>
      </c:catAx>
      <c:valAx>
        <c:axId val="5086292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466284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352769043994932"/>
          <c:y val="1.1070954226986584E-3"/>
          <c:w val="0.48760347949326954"/>
          <c:h val="0.91622882951277018"/>
        </c:manualLayout>
      </c:layout>
      <c:barChart>
        <c:barDir val="bar"/>
        <c:grouping val="clustered"/>
        <c:varyColors val="0"/>
        <c:ser>
          <c:idx val="0"/>
          <c:order val="0"/>
          <c:spPr>
            <a:solidFill>
              <a:schemeClr val="accent1"/>
            </a:solidFill>
            <a:ln>
              <a:noFill/>
            </a:ln>
            <a:effectLst/>
          </c:spPr>
          <c:invertIfNegative val="0"/>
          <c:cat>
            <c:strRef>
              <c:f>'[un-staps-adm_EntreeenSTAPS20212022_2-23-2022_16_8.xlsx]Feuil1'!$A$20:$A$24</c:f>
              <c:strCache>
                <c:ptCount val="5"/>
                <c:pt idx="0">
                  <c:v>L'avis m'a semblé pertinent et j'en ai tenu compte pour faire mon choix d'orientation</c:v>
                </c:pt>
                <c:pt idx="1">
                  <c:v>L'avis m'a semblé pertinent mais je n'ai pas souhaité en tenir compte dans mon choix d'orientation</c:v>
                </c:pt>
                <c:pt idx="2">
                  <c:v>L'avis m'a semblé inadapté à mon profile si bien que je n'en ai pas tenu compte</c:v>
                </c:pt>
                <c:pt idx="3">
                  <c:v>je n'ai pas d'avis</c:v>
                </c:pt>
                <c:pt idx="4">
                  <c:v>Autre</c:v>
                </c:pt>
              </c:strCache>
            </c:strRef>
          </c:cat>
          <c:val>
            <c:numRef>
              <c:f>'[un-staps-adm_EntreeenSTAPS20212022_2-23-2022_16_8.xlsx]Feuil1'!$B$20:$B$24</c:f>
              <c:numCache>
                <c:formatCode>General</c:formatCode>
                <c:ptCount val="5"/>
                <c:pt idx="0">
                  <c:v>218</c:v>
                </c:pt>
                <c:pt idx="1">
                  <c:v>72</c:v>
                </c:pt>
                <c:pt idx="2">
                  <c:v>12</c:v>
                </c:pt>
                <c:pt idx="3">
                  <c:v>31</c:v>
                </c:pt>
                <c:pt idx="4">
                  <c:v>1</c:v>
                </c:pt>
              </c:numCache>
            </c:numRef>
          </c:val>
          <c:extLst>
            <c:ext xmlns:c16="http://schemas.microsoft.com/office/drawing/2014/chart" uri="{C3380CC4-5D6E-409C-BE32-E72D297353CC}">
              <c16:uniqueId val="{00000000-6267-4250-9C42-46E24EF3D23B}"/>
            </c:ext>
          </c:extLst>
        </c:ser>
        <c:dLbls>
          <c:showLegendKey val="0"/>
          <c:showVal val="0"/>
          <c:showCatName val="0"/>
          <c:showSerName val="0"/>
          <c:showPercent val="0"/>
          <c:showBubbleSize val="0"/>
        </c:dLbls>
        <c:gapWidth val="182"/>
        <c:axId val="249172127"/>
        <c:axId val="249170463"/>
      </c:barChart>
      <c:catAx>
        <c:axId val="2491721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fr-FR"/>
          </a:p>
        </c:txPr>
        <c:crossAx val="249170463"/>
        <c:crosses val="autoZero"/>
        <c:auto val="1"/>
        <c:lblAlgn val="ctr"/>
        <c:lblOffset val="100"/>
        <c:noMultiLvlLbl val="0"/>
      </c:catAx>
      <c:valAx>
        <c:axId val="2491704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249172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Statistiques!$B$27</c:f>
              <c:strCache>
                <c:ptCount val="1"/>
                <c:pt idx="0">
                  <c:v>Nbre de réponses</c:v>
                </c:pt>
              </c:strCache>
            </c:strRef>
          </c:tx>
          <c:spPr>
            <a:solidFill>
              <a:schemeClr val="accent1"/>
            </a:solidFill>
            <a:ln>
              <a:noFill/>
            </a:ln>
            <a:effectLst/>
          </c:spPr>
          <c:invertIfNegative val="0"/>
          <c:cat>
            <c:strRef>
              <c:f>Statistiques!$A$28:$A$34</c:f>
              <c:strCache>
                <c:ptCount val="7"/>
                <c:pt idx="0">
                  <c:v>Non réponse</c:v>
                </c:pt>
                <c:pt idx="1">
                  <c:v>Grande probabilité de réussite</c:v>
                </c:pt>
                <c:pt idx="2">
                  <c:v>Réussite possible avec du travail</c:v>
                </c:pt>
                <c:pt idx="3">
                  <c:v>Réussite peu probable</c:v>
                </c:pt>
                <c:pt idx="4">
                  <c:v>Inscription déconseillée</c:v>
                </c:pt>
                <c:pt idx="5">
                  <c:v>Ne sait plus</c:v>
                </c:pt>
                <c:pt idx="6">
                  <c:v>Total</c:v>
                </c:pt>
              </c:strCache>
            </c:strRef>
          </c:cat>
          <c:val>
            <c:numRef>
              <c:f>Statistiques!$B$28:$B$34</c:f>
              <c:numCache>
                <c:formatCode>General</c:formatCode>
                <c:ptCount val="7"/>
                <c:pt idx="0">
                  <c:v>222</c:v>
                </c:pt>
                <c:pt idx="1">
                  <c:v>130</c:v>
                </c:pt>
                <c:pt idx="2">
                  <c:v>196</c:v>
                </c:pt>
                <c:pt idx="3">
                  <c:v>10</c:v>
                </c:pt>
                <c:pt idx="4">
                  <c:v>4</c:v>
                </c:pt>
                <c:pt idx="5">
                  <c:v>20</c:v>
                </c:pt>
                <c:pt idx="6">
                  <c:v>582</c:v>
                </c:pt>
              </c:numCache>
            </c:numRef>
          </c:val>
          <c:extLst>
            <c:ext xmlns:c16="http://schemas.microsoft.com/office/drawing/2014/chart" uri="{C3380CC4-5D6E-409C-BE32-E72D297353CC}">
              <c16:uniqueId val="{00000000-BFB2-47C1-9187-062677AEC26B}"/>
            </c:ext>
          </c:extLst>
        </c:ser>
        <c:dLbls>
          <c:showLegendKey val="0"/>
          <c:showVal val="0"/>
          <c:showCatName val="0"/>
          <c:showSerName val="0"/>
          <c:showPercent val="0"/>
          <c:showBubbleSize val="0"/>
        </c:dLbls>
        <c:gapWidth val="219"/>
        <c:overlap val="-27"/>
        <c:axId val="26757855"/>
        <c:axId val="1"/>
      </c:barChart>
      <c:lineChart>
        <c:grouping val="standard"/>
        <c:varyColors val="0"/>
        <c:ser>
          <c:idx val="1"/>
          <c:order val="1"/>
          <c:tx>
            <c:strRef>
              <c:f>Statistiques!$C$27</c:f>
              <c:strCache>
                <c:ptCount val="1"/>
                <c:pt idx="0">
                  <c:v>Moyenne QCM</c:v>
                </c:pt>
              </c:strCache>
            </c:strRef>
          </c:tx>
          <c:spPr>
            <a:ln w="28575" cap="rnd">
              <a:solidFill>
                <a:schemeClr val="accent2"/>
              </a:solidFill>
              <a:round/>
            </a:ln>
            <a:effectLst/>
          </c:spPr>
          <c:marker>
            <c:symbol val="none"/>
          </c:marker>
          <c:cat>
            <c:strRef>
              <c:f>Statistiques!$A$28:$A$34</c:f>
              <c:strCache>
                <c:ptCount val="7"/>
                <c:pt idx="0">
                  <c:v>Non réponse</c:v>
                </c:pt>
                <c:pt idx="1">
                  <c:v>Grande probabilité de réussite</c:v>
                </c:pt>
                <c:pt idx="2">
                  <c:v>Réussite possible avec du travail</c:v>
                </c:pt>
                <c:pt idx="3">
                  <c:v>Réussite peu probable</c:v>
                </c:pt>
                <c:pt idx="4">
                  <c:v>Inscription déconseillée</c:v>
                </c:pt>
                <c:pt idx="5">
                  <c:v>Ne sait plus</c:v>
                </c:pt>
                <c:pt idx="6">
                  <c:v>Total</c:v>
                </c:pt>
              </c:strCache>
            </c:strRef>
          </c:cat>
          <c:val>
            <c:numRef>
              <c:f>Statistiques!$C$28:$C$34</c:f>
              <c:numCache>
                <c:formatCode>0.0</c:formatCode>
                <c:ptCount val="7"/>
                <c:pt idx="0">
                  <c:v>7.885752688172043</c:v>
                </c:pt>
                <c:pt idx="1">
                  <c:v>9.1092000000000013</c:v>
                </c:pt>
                <c:pt idx="2">
                  <c:v>7.7941176470588234</c:v>
                </c:pt>
                <c:pt idx="3">
                  <c:v>7.333333333333333</c:v>
                </c:pt>
                <c:pt idx="4">
                  <c:v>6.0625</c:v>
                </c:pt>
                <c:pt idx="5">
                  <c:v>7.9868421052631575</c:v>
                </c:pt>
                <c:pt idx="6" formatCode="0.00">
                  <c:v>8.1333333333333329</c:v>
                </c:pt>
              </c:numCache>
            </c:numRef>
          </c:val>
          <c:smooth val="0"/>
          <c:extLst>
            <c:ext xmlns:c16="http://schemas.microsoft.com/office/drawing/2014/chart" uri="{C3380CC4-5D6E-409C-BE32-E72D297353CC}">
              <c16:uniqueId val="{00000001-BFB2-47C1-9187-062677AEC26B}"/>
            </c:ext>
          </c:extLst>
        </c:ser>
        <c:dLbls>
          <c:showLegendKey val="0"/>
          <c:showVal val="0"/>
          <c:showCatName val="0"/>
          <c:showSerName val="0"/>
          <c:showPercent val="0"/>
          <c:showBubbleSize val="0"/>
        </c:dLbls>
        <c:marker val="1"/>
        <c:smooth val="0"/>
        <c:axId val="3"/>
        <c:axId val="4"/>
      </c:lineChart>
      <c:catAx>
        <c:axId val="2675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26757855"/>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3"/>
        <c:crosses val="max"/>
        <c:crossBetween val="between"/>
      </c:valAx>
      <c:spPr>
        <a:noFill/>
        <a:ln w="25400">
          <a:noFill/>
        </a:ln>
      </c:spPr>
    </c:plotArea>
    <c:legend>
      <c:legendPos val="b"/>
      <c:layout>
        <c:manualLayout>
          <c:xMode val="edge"/>
          <c:yMode val="edge"/>
          <c:x val="0.19470566955975083"/>
          <c:y val="0.92449841253945175"/>
          <c:w val="0.63496479162658526"/>
          <c:h val="6.059714022385619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fr-FR" b="1"/>
              <a:t>Attendus scientifiques - QCM</a:t>
            </a:r>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8575" cap="rnd">
              <a:solidFill>
                <a:schemeClr val="accent1"/>
              </a:solidFill>
              <a:round/>
            </a:ln>
            <a:effectLst/>
          </c:spPr>
          <c:marker>
            <c:symbol val="none"/>
          </c:marker>
          <c:cat>
            <c:strRef>
              <c:f>Feuil1!$A$4:$A$7</c:f>
              <c:strCache>
                <c:ptCount val="4"/>
                <c:pt idx="0">
                  <c:v>Insuffisant</c:v>
                </c:pt>
                <c:pt idx="1">
                  <c:v>un peu juste</c:v>
                </c:pt>
                <c:pt idx="2">
                  <c:v>Satisfaisant</c:v>
                </c:pt>
                <c:pt idx="3">
                  <c:v>Très Satisfaisant</c:v>
                </c:pt>
              </c:strCache>
            </c:strRef>
          </c:cat>
          <c:val>
            <c:numRef>
              <c:f>Feuil1!$B$4:$B$7</c:f>
              <c:numCache>
                <c:formatCode>General</c:formatCode>
                <c:ptCount val="4"/>
                <c:pt idx="0">
                  <c:v>5.6</c:v>
                </c:pt>
                <c:pt idx="1">
                  <c:v>7.1</c:v>
                </c:pt>
                <c:pt idx="2">
                  <c:v>8.4</c:v>
                </c:pt>
                <c:pt idx="3">
                  <c:v>10</c:v>
                </c:pt>
              </c:numCache>
            </c:numRef>
          </c:val>
          <c:smooth val="0"/>
          <c:extLst>
            <c:ext xmlns:c16="http://schemas.microsoft.com/office/drawing/2014/chart" uri="{C3380CC4-5D6E-409C-BE32-E72D297353CC}">
              <c16:uniqueId val="{00000000-3933-40E5-AC2A-FE0E60F8C06E}"/>
            </c:ext>
          </c:extLst>
        </c:ser>
        <c:dLbls>
          <c:showLegendKey val="0"/>
          <c:showVal val="0"/>
          <c:showCatName val="0"/>
          <c:showSerName val="0"/>
          <c:showPercent val="0"/>
          <c:showBubbleSize val="0"/>
        </c:dLbls>
        <c:smooth val="0"/>
        <c:axId val="1583867695"/>
        <c:axId val="1583863119"/>
      </c:lineChart>
      <c:catAx>
        <c:axId val="1583867695"/>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fr-FR" b="1"/>
                  <a:t>Niveau en compétence 1 scientifique déclaré à l'entrée en L1 </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583863119"/>
        <c:crosses val="autoZero"/>
        <c:auto val="1"/>
        <c:lblAlgn val="ctr"/>
        <c:lblOffset val="100"/>
        <c:noMultiLvlLbl val="0"/>
      </c:catAx>
      <c:valAx>
        <c:axId val="1583863119"/>
        <c:scaling>
          <c:orientation val="minMax"/>
        </c:scaling>
        <c:delete val="0"/>
        <c:axPos val="l"/>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fr-FR" b="1"/>
                  <a:t>Note QCM L1</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583867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fr-FR" b="1"/>
              <a:t>Attendus rédactionnels et argumentaires - QCM</a:t>
            </a:r>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8575" cap="rnd">
              <a:solidFill>
                <a:schemeClr val="accent1"/>
              </a:solidFill>
              <a:round/>
            </a:ln>
            <a:effectLst/>
          </c:spPr>
          <c:marker>
            <c:symbol val="none"/>
          </c:marker>
          <c:cat>
            <c:strRef>
              <c:f>Feuil1!$A$11:$A$14</c:f>
              <c:strCache>
                <c:ptCount val="4"/>
                <c:pt idx="0">
                  <c:v>Insuffisant</c:v>
                </c:pt>
                <c:pt idx="1">
                  <c:v>un peu juste</c:v>
                </c:pt>
                <c:pt idx="2">
                  <c:v>Satisfaisant</c:v>
                </c:pt>
                <c:pt idx="3">
                  <c:v>Très Satisfaisant</c:v>
                </c:pt>
              </c:strCache>
            </c:strRef>
          </c:cat>
          <c:val>
            <c:numRef>
              <c:f>Feuil1!$B$11:$B$14</c:f>
              <c:numCache>
                <c:formatCode>General</c:formatCode>
                <c:ptCount val="4"/>
                <c:pt idx="0">
                  <c:v>6.4</c:v>
                </c:pt>
                <c:pt idx="1">
                  <c:v>7.5</c:v>
                </c:pt>
                <c:pt idx="2">
                  <c:v>8.4</c:v>
                </c:pt>
                <c:pt idx="3">
                  <c:v>9</c:v>
                </c:pt>
              </c:numCache>
            </c:numRef>
          </c:val>
          <c:smooth val="0"/>
          <c:extLst>
            <c:ext xmlns:c16="http://schemas.microsoft.com/office/drawing/2014/chart" uri="{C3380CC4-5D6E-409C-BE32-E72D297353CC}">
              <c16:uniqueId val="{00000000-C5CB-46A1-8EBF-98008F88485E}"/>
            </c:ext>
          </c:extLst>
        </c:ser>
        <c:dLbls>
          <c:showLegendKey val="0"/>
          <c:showVal val="0"/>
          <c:showCatName val="0"/>
          <c:showSerName val="0"/>
          <c:showPercent val="0"/>
          <c:showBubbleSize val="0"/>
        </c:dLbls>
        <c:smooth val="0"/>
        <c:axId val="922814799"/>
        <c:axId val="922811471"/>
      </c:lineChart>
      <c:catAx>
        <c:axId val="922814799"/>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fr-FR" b="1"/>
                  <a:t>Niveau en compétence 2 litt/arg déclaré à l'entrée en L1 </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922811471"/>
        <c:crosses val="autoZero"/>
        <c:auto val="1"/>
        <c:lblAlgn val="ctr"/>
        <c:lblOffset val="100"/>
        <c:noMultiLvlLbl val="0"/>
      </c:catAx>
      <c:valAx>
        <c:axId val="922811471"/>
        <c:scaling>
          <c:orientation val="minMax"/>
          <c:max val="10"/>
        </c:scaling>
        <c:delete val="0"/>
        <c:axPos val="l"/>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fr-FR" b="1"/>
                  <a:t>Note QCM L1</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922814799"/>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'[un-staps-adm_EntreeenSTAPS20212022_2-23-2022_16_8.xlsx]Feuil1'!$A$54</c:f>
              <c:strCache>
                <c:ptCount val="1"/>
                <c:pt idx="0">
                  <c:v>L1 STAPS</c:v>
                </c:pt>
              </c:strCache>
            </c:strRef>
          </c:tx>
          <c:spPr>
            <a:solidFill>
              <a:schemeClr val="accent1"/>
            </a:solidFill>
            <a:ln>
              <a:noFill/>
            </a:ln>
            <a:effectLst/>
          </c:spPr>
          <c:invertIfNegative val="0"/>
          <c:cat>
            <c:strRef>
              <c:f>'[un-staps-adm_EntreeenSTAPS20212022_2-23-2022_16_8.xlsx]Feuil1'!$B$53:$E$53</c:f>
              <c:strCache>
                <c:ptCount val="4"/>
                <c:pt idx="0">
                  <c:v>Non</c:v>
                </c:pt>
                <c:pt idx="1">
                  <c:v>Assez bien</c:v>
                </c:pt>
                <c:pt idx="2">
                  <c:v>Bien</c:v>
                </c:pt>
                <c:pt idx="3">
                  <c:v>Très bien</c:v>
                </c:pt>
              </c:strCache>
            </c:strRef>
          </c:cat>
          <c:val>
            <c:numRef>
              <c:f>'[un-staps-adm_EntreeenSTAPS20212022_2-23-2022_16_8.xlsx]Feuil1'!$B$54:$E$54</c:f>
              <c:numCache>
                <c:formatCode>0%</c:formatCode>
                <c:ptCount val="4"/>
                <c:pt idx="0">
                  <c:v>0.32622601279317698</c:v>
                </c:pt>
                <c:pt idx="1">
                  <c:v>0.46695095948827292</c:v>
                </c:pt>
                <c:pt idx="2">
                  <c:v>0.17697228144989338</c:v>
                </c:pt>
                <c:pt idx="3">
                  <c:v>2.9850746268656716E-2</c:v>
                </c:pt>
              </c:numCache>
            </c:numRef>
          </c:val>
          <c:extLst>
            <c:ext xmlns:c16="http://schemas.microsoft.com/office/drawing/2014/chart" uri="{C3380CC4-5D6E-409C-BE32-E72D297353CC}">
              <c16:uniqueId val="{00000000-3F09-4F06-8B02-42D2275E5B36}"/>
            </c:ext>
          </c:extLst>
        </c:ser>
        <c:ser>
          <c:idx val="1"/>
          <c:order val="1"/>
          <c:tx>
            <c:strRef>
              <c:f>'[un-staps-adm_EntreeenSTAPS20212022_2-23-2022_16_8.xlsx]Feuil1'!$A$55</c:f>
              <c:strCache>
                <c:ptCount val="1"/>
                <c:pt idx="0">
                  <c:v>L1 STAPS LAS</c:v>
                </c:pt>
              </c:strCache>
            </c:strRef>
          </c:tx>
          <c:spPr>
            <a:solidFill>
              <a:schemeClr val="accent2"/>
            </a:solidFill>
            <a:ln>
              <a:noFill/>
            </a:ln>
            <a:effectLst/>
          </c:spPr>
          <c:invertIfNegative val="0"/>
          <c:cat>
            <c:strRef>
              <c:f>'[un-staps-adm_EntreeenSTAPS20212022_2-23-2022_16_8.xlsx]Feuil1'!$B$53:$E$53</c:f>
              <c:strCache>
                <c:ptCount val="4"/>
                <c:pt idx="0">
                  <c:v>Non</c:v>
                </c:pt>
                <c:pt idx="1">
                  <c:v>Assez bien</c:v>
                </c:pt>
                <c:pt idx="2">
                  <c:v>Bien</c:v>
                </c:pt>
                <c:pt idx="3">
                  <c:v>Très bien</c:v>
                </c:pt>
              </c:strCache>
            </c:strRef>
          </c:cat>
          <c:val>
            <c:numRef>
              <c:f>'[un-staps-adm_EntreeenSTAPS20212022_2-23-2022_16_8.xlsx]Feuil1'!$B$55:$E$55</c:f>
              <c:numCache>
                <c:formatCode>0%</c:formatCode>
                <c:ptCount val="4"/>
                <c:pt idx="0">
                  <c:v>9.6774193548387094E-2</c:v>
                </c:pt>
                <c:pt idx="1">
                  <c:v>0.32258064516129031</c:v>
                </c:pt>
                <c:pt idx="2">
                  <c:v>0.45161290322580644</c:v>
                </c:pt>
                <c:pt idx="3">
                  <c:v>0.12903225806451613</c:v>
                </c:pt>
              </c:numCache>
            </c:numRef>
          </c:val>
          <c:extLst>
            <c:ext xmlns:c16="http://schemas.microsoft.com/office/drawing/2014/chart" uri="{C3380CC4-5D6E-409C-BE32-E72D297353CC}">
              <c16:uniqueId val="{00000001-3F09-4F06-8B02-42D2275E5B36}"/>
            </c:ext>
          </c:extLst>
        </c:ser>
        <c:ser>
          <c:idx val="2"/>
          <c:order val="2"/>
          <c:tx>
            <c:strRef>
              <c:f>'[un-staps-adm_EntreeenSTAPS20212022_2-23-2022_16_8.xlsx]Feuil1'!$A$56</c:f>
              <c:strCache>
                <c:ptCount val="1"/>
                <c:pt idx="0">
                  <c:v>L1 STAPS Parcours adapté (Oui si)</c:v>
                </c:pt>
              </c:strCache>
            </c:strRef>
          </c:tx>
          <c:spPr>
            <a:solidFill>
              <a:schemeClr val="accent3"/>
            </a:solidFill>
            <a:ln>
              <a:noFill/>
            </a:ln>
            <a:effectLst/>
          </c:spPr>
          <c:invertIfNegative val="0"/>
          <c:cat>
            <c:strRef>
              <c:f>'[un-staps-adm_EntreeenSTAPS20212022_2-23-2022_16_8.xlsx]Feuil1'!$B$53:$E$53</c:f>
              <c:strCache>
                <c:ptCount val="4"/>
                <c:pt idx="0">
                  <c:v>Non</c:v>
                </c:pt>
                <c:pt idx="1">
                  <c:v>Assez bien</c:v>
                </c:pt>
                <c:pt idx="2">
                  <c:v>Bien</c:v>
                </c:pt>
                <c:pt idx="3">
                  <c:v>Très bien</c:v>
                </c:pt>
              </c:strCache>
            </c:strRef>
          </c:cat>
          <c:val>
            <c:numRef>
              <c:f>'[un-staps-adm_EntreeenSTAPS20212022_2-23-2022_16_8.xlsx]Feuil1'!$B$56:$E$56</c:f>
              <c:numCache>
                <c:formatCode>0%</c:formatCode>
                <c:ptCount val="4"/>
                <c:pt idx="0">
                  <c:v>0.21428571428571427</c:v>
                </c:pt>
                <c:pt idx="1">
                  <c:v>0.6071428571428571</c:v>
                </c:pt>
                <c:pt idx="2">
                  <c:v>0.17857142857142858</c:v>
                </c:pt>
                <c:pt idx="3">
                  <c:v>0</c:v>
                </c:pt>
              </c:numCache>
            </c:numRef>
          </c:val>
          <c:extLst>
            <c:ext xmlns:c16="http://schemas.microsoft.com/office/drawing/2014/chart" uri="{C3380CC4-5D6E-409C-BE32-E72D297353CC}">
              <c16:uniqueId val="{00000002-3F09-4F06-8B02-42D2275E5B36}"/>
            </c:ext>
          </c:extLst>
        </c:ser>
        <c:ser>
          <c:idx val="3"/>
          <c:order val="3"/>
          <c:tx>
            <c:strRef>
              <c:f>'[un-staps-adm_EntreeenSTAPS20212022_2-23-2022_16_8.xlsx]Feuil1'!$A$57</c:f>
              <c:strCache>
                <c:ptCount val="1"/>
                <c:pt idx="0">
                  <c:v>Total général</c:v>
                </c:pt>
              </c:strCache>
            </c:strRef>
          </c:tx>
          <c:spPr>
            <a:solidFill>
              <a:schemeClr val="accent4"/>
            </a:solidFill>
            <a:ln>
              <a:noFill/>
            </a:ln>
            <a:effectLst/>
          </c:spPr>
          <c:invertIfNegative val="0"/>
          <c:cat>
            <c:strRef>
              <c:f>'[un-staps-adm_EntreeenSTAPS20212022_2-23-2022_16_8.xlsx]Feuil1'!$B$53:$E$53</c:f>
              <c:strCache>
                <c:ptCount val="4"/>
                <c:pt idx="0">
                  <c:v>Non</c:v>
                </c:pt>
                <c:pt idx="1">
                  <c:v>Assez bien</c:v>
                </c:pt>
                <c:pt idx="2">
                  <c:v>Bien</c:v>
                </c:pt>
                <c:pt idx="3">
                  <c:v>Très bien</c:v>
                </c:pt>
              </c:strCache>
            </c:strRef>
          </c:cat>
          <c:val>
            <c:numRef>
              <c:f>'[un-staps-adm_EntreeenSTAPS20212022_2-23-2022_16_8.xlsx]Feuil1'!$B$57:$E$57</c:f>
              <c:numCache>
                <c:formatCode>0%</c:formatCode>
                <c:ptCount val="4"/>
                <c:pt idx="0">
                  <c:v>0.30681818181818182</c:v>
                </c:pt>
                <c:pt idx="1">
                  <c:v>0.46590909090909088</c:v>
                </c:pt>
                <c:pt idx="2">
                  <c:v>0.19318181818181818</c:v>
                </c:pt>
                <c:pt idx="3">
                  <c:v>3.4090909090909088E-2</c:v>
                </c:pt>
              </c:numCache>
            </c:numRef>
          </c:val>
          <c:extLst>
            <c:ext xmlns:c16="http://schemas.microsoft.com/office/drawing/2014/chart" uri="{C3380CC4-5D6E-409C-BE32-E72D297353CC}">
              <c16:uniqueId val="{00000003-3F09-4F06-8B02-42D2275E5B36}"/>
            </c:ext>
          </c:extLst>
        </c:ser>
        <c:dLbls>
          <c:showLegendKey val="0"/>
          <c:showVal val="0"/>
          <c:showCatName val="0"/>
          <c:showSerName val="0"/>
          <c:showPercent val="0"/>
          <c:showBubbleSize val="0"/>
        </c:dLbls>
        <c:gapWidth val="182"/>
        <c:axId val="504695327"/>
        <c:axId val="504691999"/>
      </c:barChart>
      <c:catAx>
        <c:axId val="504695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504691999"/>
        <c:crosses val="autoZero"/>
        <c:auto val="1"/>
        <c:lblAlgn val="ctr"/>
        <c:lblOffset val="100"/>
        <c:noMultiLvlLbl val="0"/>
      </c:catAx>
      <c:valAx>
        <c:axId val="50469199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504695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40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32.jpg"/></Relationships>
</file>

<file path=ppt/drawings/drawing1.xml><?xml version="1.0" encoding="utf-8"?>
<c:userShapes xmlns:c="http://schemas.openxmlformats.org/drawingml/2006/chart">
  <cdr:relSizeAnchor xmlns:cdr="http://schemas.openxmlformats.org/drawingml/2006/chartDrawing">
    <cdr:from>
      <cdr:x>0.36528</cdr:x>
      <cdr:y>0.07222</cdr:y>
    </cdr:from>
    <cdr:to>
      <cdr:x>0.44267</cdr:x>
      <cdr:y>0.1816</cdr:y>
    </cdr:to>
    <cdr:sp macro="" textlink="">
      <cdr:nvSpPr>
        <cdr:cNvPr id="2" name="ZoneTexte 1"/>
        <cdr:cNvSpPr txBox="1"/>
      </cdr:nvSpPr>
      <cdr:spPr>
        <a:xfrm xmlns:a="http://schemas.openxmlformats.org/drawingml/2006/main">
          <a:off x="3971784" y="353629"/>
          <a:ext cx="841407" cy="535559"/>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fr-FR" sz="2000" dirty="0">
              <a:latin typeface="Source Sans Pro" panose="020B0503030403020204" pitchFamily="34" charset="0"/>
              <a:ea typeface="Source Sans Pro" panose="020B0503030403020204" pitchFamily="34" charset="0"/>
            </a:rPr>
            <a:t>5%</a:t>
          </a:r>
        </a:p>
      </cdr:txBody>
    </cdr:sp>
  </cdr:relSizeAnchor>
  <cdr:relSizeAnchor xmlns:cdr="http://schemas.openxmlformats.org/drawingml/2006/chartDrawing">
    <cdr:from>
      <cdr:x>0.92053</cdr:x>
      <cdr:y>0.61175</cdr:y>
    </cdr:from>
    <cdr:to>
      <cdr:x>1</cdr:x>
      <cdr:y>0.72113</cdr:y>
    </cdr:to>
    <cdr:sp macro="" textlink="">
      <cdr:nvSpPr>
        <cdr:cNvPr id="3" name="ZoneTexte 1"/>
        <cdr:cNvSpPr txBox="1"/>
      </cdr:nvSpPr>
      <cdr:spPr>
        <a:xfrm xmlns:a="http://schemas.openxmlformats.org/drawingml/2006/main">
          <a:off x="10009113" y="2995464"/>
          <a:ext cx="864095" cy="53556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000" dirty="0">
              <a:latin typeface="Source Sans Pro" panose="020B0503030403020204" pitchFamily="34" charset="0"/>
              <a:ea typeface="Source Sans Pro" panose="020B0503030403020204" pitchFamily="34" charset="0"/>
            </a:rPr>
            <a:t>55,5%</a:t>
          </a:r>
        </a:p>
      </cdr:txBody>
    </cdr:sp>
  </cdr:relSizeAnchor>
  <cdr:relSizeAnchor xmlns:cdr="http://schemas.openxmlformats.org/drawingml/2006/chartDrawing">
    <cdr:from>
      <cdr:x>0.68874</cdr:x>
      <cdr:y>0.79412</cdr:y>
    </cdr:from>
    <cdr:to>
      <cdr:x>0.7948</cdr:x>
      <cdr:y>0.90349</cdr:y>
    </cdr:to>
    <cdr:sp macro="" textlink="">
      <cdr:nvSpPr>
        <cdr:cNvPr id="4" name="ZoneTexte 1"/>
        <cdr:cNvSpPr txBox="1"/>
      </cdr:nvSpPr>
      <cdr:spPr>
        <a:xfrm xmlns:a="http://schemas.openxmlformats.org/drawingml/2006/main">
          <a:off x="7488832" y="3888432"/>
          <a:ext cx="1153219" cy="53555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2000" dirty="0">
              <a:latin typeface="Source Sans Pro" panose="020B0503030403020204" pitchFamily="34" charset="0"/>
              <a:ea typeface="Source Sans Pro" panose="020B0503030403020204" pitchFamily="34" charset="0"/>
            </a:rPr>
            <a:t>34,4%</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Image 1">
          <a:extLst xmlns:a="http://schemas.openxmlformats.org/drawingml/2006/main">
            <a:ext uri="{FF2B5EF4-FFF2-40B4-BE49-F238E27FC236}">
              <a16:creationId xmlns:a16="http://schemas.microsoft.com/office/drawing/2014/main" id="{AE9A914A-5E18-49A4-B121-5E9DEB2B79F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1"/>
          <a:ext cx="13465495" cy="937835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6176963" cy="5349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8075613" y="0"/>
            <a:ext cx="6176962" cy="534988"/>
          </a:xfrm>
          <a:prstGeom prst="rect">
            <a:avLst/>
          </a:prstGeom>
        </p:spPr>
        <p:txBody>
          <a:bodyPr vert="horz" lIns="91440" tIns="45720" rIns="91440" bIns="45720" rtlCol="0"/>
          <a:lstStyle>
            <a:lvl1pPr algn="r">
              <a:defRPr sz="1200"/>
            </a:lvl1pPr>
          </a:lstStyle>
          <a:p>
            <a:fld id="{871A1CCF-22F9-4EFB-8746-401A19D66496}" type="datetimeFigureOut">
              <a:rPr lang="fr-FR" smtClean="0"/>
              <a:t>26/01/2026</a:t>
            </a:fld>
            <a:endParaRPr lang="fr-FR"/>
          </a:p>
        </p:txBody>
      </p:sp>
      <p:sp>
        <p:nvSpPr>
          <p:cNvPr id="4" name="Espace réservé de l'image des diapositives 3"/>
          <p:cNvSpPr>
            <a:spLocks noGrp="1" noRot="1" noChangeAspect="1"/>
          </p:cNvSpPr>
          <p:nvPr>
            <p:ph type="sldImg" idx="2"/>
          </p:nvPr>
        </p:nvSpPr>
        <p:spPr>
          <a:xfrm>
            <a:off x="4454525" y="801688"/>
            <a:ext cx="5346700" cy="40100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425575" y="5078413"/>
            <a:ext cx="11404600" cy="4811712"/>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6176963" cy="5349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8075613" y="10155238"/>
            <a:ext cx="6176962" cy="534987"/>
          </a:xfrm>
          <a:prstGeom prst="rect">
            <a:avLst/>
          </a:prstGeom>
        </p:spPr>
        <p:txBody>
          <a:bodyPr vert="horz" lIns="91440" tIns="45720" rIns="91440" bIns="45720" rtlCol="0" anchor="b"/>
          <a:lstStyle>
            <a:lvl1pPr algn="r">
              <a:defRPr sz="1200"/>
            </a:lvl1pPr>
          </a:lstStyle>
          <a:p>
            <a:fld id="{8B39D74F-851E-4986-962E-364C996D512A}" type="slidenum">
              <a:rPr lang="fr-FR" smtClean="0"/>
              <a:t>‹N°›</a:t>
            </a:fld>
            <a:endParaRPr lang="fr-FR"/>
          </a:p>
        </p:txBody>
      </p:sp>
    </p:spTree>
    <p:extLst>
      <p:ext uri="{BB962C8B-B14F-4D97-AF65-F5344CB8AC3E}">
        <p14:creationId xmlns:p14="http://schemas.microsoft.com/office/powerpoint/2010/main" val="116217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39D74F-851E-4986-962E-364C996D512A}" type="slidenum">
              <a:rPr lang="fr-FR" smtClean="0"/>
              <a:t>9</a:t>
            </a:fld>
            <a:endParaRPr lang="fr-FR"/>
          </a:p>
        </p:txBody>
      </p:sp>
    </p:spTree>
    <p:extLst>
      <p:ext uri="{BB962C8B-B14F-4D97-AF65-F5344CB8AC3E}">
        <p14:creationId xmlns:p14="http://schemas.microsoft.com/office/powerpoint/2010/main" val="253142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Lien sur simulateur</a:t>
            </a:r>
            <a:r>
              <a:rPr lang="fr-FR" baseline="0" dirty="0"/>
              <a:t> </a:t>
            </a:r>
            <a:r>
              <a:rPr lang="fr-FR" baseline="0" dirty="0" err="1"/>
              <a:t>parcoursup</a:t>
            </a:r>
            <a:r>
              <a:rPr lang="fr-FR" baseline="0" dirty="0"/>
              <a:t> : (image </a:t>
            </a:r>
            <a:r>
              <a:rPr lang="fr-FR" baseline="0" dirty="0" err="1"/>
              <a:t>parcoursup</a:t>
            </a:r>
            <a:r>
              <a:rPr lang="fr-FR" baseline="0" dirty="0"/>
              <a:t>) </a:t>
            </a:r>
          </a:p>
          <a:p>
            <a:r>
              <a:rPr lang="fr-FR" baseline="0" dirty="0"/>
              <a:t>Un mot : prends pas en compte la diversité des profils et les attendus 3 4 5</a:t>
            </a:r>
          </a:p>
          <a:p>
            <a:r>
              <a:rPr lang="fr-FR" baseline="0" dirty="0"/>
              <a:t>Indicateur nouveau mais pas sur de sa pertinence. </a:t>
            </a:r>
          </a:p>
          <a:p>
            <a:r>
              <a:rPr lang="fr-FR" baseline="0" dirty="0"/>
              <a:t>Fourchette de notes large quand on sait que ça se joue au millième près. </a:t>
            </a:r>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37</a:t>
            </a:fld>
            <a:endParaRPr lang="fr-FR"/>
          </a:p>
        </p:txBody>
      </p:sp>
    </p:spTree>
    <p:extLst>
      <p:ext uri="{BB962C8B-B14F-4D97-AF65-F5344CB8AC3E}">
        <p14:creationId xmlns:p14="http://schemas.microsoft.com/office/powerpoint/2010/main" val="2512190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39D74F-851E-4986-962E-364C996D512A}" type="slidenum">
              <a:rPr lang="fr-FR" smtClean="0"/>
              <a:t>46</a:t>
            </a:fld>
            <a:endParaRPr lang="fr-FR"/>
          </a:p>
        </p:txBody>
      </p:sp>
    </p:spTree>
    <p:extLst>
      <p:ext uri="{BB962C8B-B14F-4D97-AF65-F5344CB8AC3E}">
        <p14:creationId xmlns:p14="http://schemas.microsoft.com/office/powerpoint/2010/main" val="149944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54</a:t>
            </a:fld>
            <a:endParaRPr lang="fr-FR"/>
          </a:p>
        </p:txBody>
      </p:sp>
    </p:spTree>
    <p:extLst>
      <p:ext uri="{BB962C8B-B14F-4D97-AF65-F5344CB8AC3E}">
        <p14:creationId xmlns:p14="http://schemas.microsoft.com/office/powerpoint/2010/main" val="1028423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
            <a:r>
              <a:rPr lang="fr-FR" sz="1200" b="0" i="0" u="none" strike="noStrike"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55</a:t>
            </a:fld>
            <a:endParaRPr lang="fr-FR"/>
          </a:p>
        </p:txBody>
      </p:sp>
    </p:spTree>
    <p:extLst>
      <p:ext uri="{BB962C8B-B14F-4D97-AF65-F5344CB8AC3E}">
        <p14:creationId xmlns:p14="http://schemas.microsoft.com/office/powerpoint/2010/main" val="1482987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
            <a:r>
              <a:rPr lang="fr-FR" sz="1200" b="0" i="0" u="none" strike="noStrike"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56</a:t>
            </a:fld>
            <a:endParaRPr lang="fr-FR"/>
          </a:p>
        </p:txBody>
      </p:sp>
    </p:spTree>
    <p:extLst>
      <p:ext uri="{BB962C8B-B14F-4D97-AF65-F5344CB8AC3E}">
        <p14:creationId xmlns:p14="http://schemas.microsoft.com/office/powerpoint/2010/main" val="1976877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
            <a:r>
              <a:rPr lang="fr-FR" sz="1200" b="0" i="0" u="none" strike="noStrike"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57</a:t>
            </a:fld>
            <a:endParaRPr lang="fr-FR"/>
          </a:p>
        </p:txBody>
      </p:sp>
    </p:spTree>
    <p:extLst>
      <p:ext uri="{BB962C8B-B14F-4D97-AF65-F5344CB8AC3E}">
        <p14:creationId xmlns:p14="http://schemas.microsoft.com/office/powerpoint/2010/main" val="2117913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
            <a:r>
              <a:rPr lang="fr-FR" sz="1200" b="0" i="0" u="none" strike="noStrike"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58</a:t>
            </a:fld>
            <a:endParaRPr lang="fr-FR"/>
          </a:p>
        </p:txBody>
      </p:sp>
    </p:spTree>
    <p:extLst>
      <p:ext uri="{BB962C8B-B14F-4D97-AF65-F5344CB8AC3E}">
        <p14:creationId xmlns:p14="http://schemas.microsoft.com/office/powerpoint/2010/main" val="3827921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lnSpc>
                <a:spcPct val="110000"/>
              </a:lnSpc>
              <a:spcAft>
                <a:spcPts val="600"/>
              </a:spcAft>
              <a:defRPr/>
            </a:pPr>
            <a:r>
              <a:rPr lang="fr-FR" altLang="fr-FR" dirty="0"/>
              <a:t>100% d’insertion pour tous nos masters  interrogés 30 mois après obtention de leur diplôme</a:t>
            </a:r>
          </a:p>
          <a:p>
            <a:pPr lvl="1">
              <a:lnSpc>
                <a:spcPct val="110000"/>
              </a:lnSpc>
              <a:spcAft>
                <a:spcPts val="600"/>
              </a:spcAft>
              <a:defRPr/>
            </a:pPr>
            <a:r>
              <a:rPr lang="fr-FR" altLang="fr-FR" dirty="0"/>
              <a:t>100 % trouvent leur 1</a:t>
            </a:r>
            <a:r>
              <a:rPr lang="fr-FR" altLang="fr-FR" baseline="30000" dirty="0"/>
              <a:t>er</a:t>
            </a:r>
            <a:r>
              <a:rPr lang="fr-FR" altLang="fr-FR" dirty="0"/>
              <a:t> emploi en moins d’un an (entre 50% et 80% en moins de 3 mois)</a:t>
            </a:r>
          </a:p>
          <a:p>
            <a:pPr lvl="1">
              <a:lnSpc>
                <a:spcPct val="110000"/>
              </a:lnSpc>
              <a:spcAft>
                <a:spcPts val="600"/>
              </a:spcAft>
              <a:defRPr/>
            </a:pPr>
            <a:r>
              <a:rPr lang="fr-FR" altLang="fr-FR" dirty="0"/>
              <a:t>L’écart de salaire moyen entre les titulaires d’un master STAPS et les </a:t>
            </a:r>
          </a:p>
          <a:p>
            <a:pPr marL="536575" lvl="1" indent="0">
              <a:lnSpc>
                <a:spcPct val="110000"/>
              </a:lnSpc>
              <a:spcAft>
                <a:spcPts val="600"/>
              </a:spcAft>
              <a:buNone/>
              <a:defRPr/>
            </a:pPr>
            <a:r>
              <a:rPr lang="fr-FR" altLang="fr-FR" dirty="0"/>
              <a:t>     titulaires d’une licence STAPS est d’environ 400 euros nets mensuels</a:t>
            </a:r>
          </a:p>
          <a:p>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62</a:t>
            </a:fld>
            <a:endParaRPr lang="fr-FR"/>
          </a:p>
        </p:txBody>
      </p:sp>
    </p:spTree>
    <p:extLst>
      <p:ext uri="{BB962C8B-B14F-4D97-AF65-F5344CB8AC3E}">
        <p14:creationId xmlns:p14="http://schemas.microsoft.com/office/powerpoint/2010/main" val="1467387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Salaire Médian 2020 = </a:t>
            </a:r>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65</a:t>
            </a:fld>
            <a:endParaRPr lang="fr-FR"/>
          </a:p>
        </p:txBody>
      </p:sp>
    </p:spTree>
    <p:extLst>
      <p:ext uri="{BB962C8B-B14F-4D97-AF65-F5344CB8AC3E}">
        <p14:creationId xmlns:p14="http://schemas.microsoft.com/office/powerpoint/2010/main" val="2836735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68</a:t>
            </a:fld>
            <a:endParaRPr lang="fr-FR"/>
          </a:p>
        </p:txBody>
      </p:sp>
    </p:spTree>
    <p:extLst>
      <p:ext uri="{BB962C8B-B14F-4D97-AF65-F5344CB8AC3E}">
        <p14:creationId xmlns:p14="http://schemas.microsoft.com/office/powerpoint/2010/main" val="185474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*Spé &gt;8/20</a:t>
            </a:r>
          </a:p>
          <a:p>
            <a:r>
              <a:rPr lang="fr-FR" dirty="0"/>
              <a:t>Option santé &gt;10</a:t>
            </a:r>
          </a:p>
          <a:p>
            <a:r>
              <a:rPr lang="fr-FR" dirty="0"/>
              <a:t>Mineure STAPS &gt;10</a:t>
            </a:r>
          </a:p>
          <a:p>
            <a:r>
              <a:rPr lang="fr-FR" dirty="0"/>
              <a:t>Moyenne &gt;10</a:t>
            </a:r>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10</a:t>
            </a:fld>
            <a:endParaRPr lang="fr-FR"/>
          </a:p>
        </p:txBody>
      </p:sp>
    </p:spTree>
    <p:extLst>
      <p:ext uri="{BB962C8B-B14F-4D97-AF65-F5344CB8AC3E}">
        <p14:creationId xmlns:p14="http://schemas.microsoft.com/office/powerpoint/2010/main" val="90618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39D74F-851E-4986-962E-364C996D512A}" type="slidenum">
              <a:rPr lang="fr-FR" smtClean="0"/>
              <a:t>15</a:t>
            </a:fld>
            <a:endParaRPr lang="fr-FR"/>
          </a:p>
        </p:txBody>
      </p:sp>
    </p:spTree>
    <p:extLst>
      <p:ext uri="{BB962C8B-B14F-4D97-AF65-F5344CB8AC3E}">
        <p14:creationId xmlns:p14="http://schemas.microsoft.com/office/powerpoint/2010/main" val="859310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39D74F-851E-4986-962E-364C996D512A}" type="slidenum">
              <a:rPr lang="fr-FR" smtClean="0"/>
              <a:t>16</a:t>
            </a:fld>
            <a:endParaRPr lang="fr-FR"/>
          </a:p>
        </p:txBody>
      </p:sp>
    </p:spTree>
    <p:extLst>
      <p:ext uri="{BB962C8B-B14F-4D97-AF65-F5344CB8AC3E}">
        <p14:creationId xmlns:p14="http://schemas.microsoft.com/office/powerpoint/2010/main" val="302563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39D74F-851E-4986-962E-364C996D512A}" type="slidenum">
              <a:rPr lang="fr-FR" smtClean="0"/>
              <a:t>17</a:t>
            </a:fld>
            <a:endParaRPr lang="fr-FR"/>
          </a:p>
        </p:txBody>
      </p:sp>
    </p:spTree>
    <p:extLst>
      <p:ext uri="{BB962C8B-B14F-4D97-AF65-F5344CB8AC3E}">
        <p14:creationId xmlns:p14="http://schemas.microsoft.com/office/powerpoint/2010/main" val="354479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22</a:t>
            </a:fld>
            <a:endParaRPr lang="fr-FR"/>
          </a:p>
        </p:txBody>
      </p:sp>
    </p:spTree>
    <p:extLst>
      <p:ext uri="{BB962C8B-B14F-4D97-AF65-F5344CB8AC3E}">
        <p14:creationId xmlns:p14="http://schemas.microsoft.com/office/powerpoint/2010/main" val="372234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39D74F-851E-4986-962E-364C996D512A}" type="slidenum">
              <a:rPr lang="fr-FR" smtClean="0"/>
              <a:t>24</a:t>
            </a:fld>
            <a:endParaRPr lang="fr-FR"/>
          </a:p>
        </p:txBody>
      </p:sp>
    </p:spTree>
    <p:extLst>
      <p:ext uri="{BB962C8B-B14F-4D97-AF65-F5344CB8AC3E}">
        <p14:creationId xmlns:p14="http://schemas.microsoft.com/office/powerpoint/2010/main" val="146504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39D74F-851E-4986-962E-364C996D512A}" type="slidenum">
              <a:rPr lang="fr-FR" smtClean="0"/>
              <a:t>25</a:t>
            </a:fld>
            <a:endParaRPr lang="fr-FR"/>
          </a:p>
        </p:txBody>
      </p:sp>
    </p:spTree>
    <p:extLst>
      <p:ext uri="{BB962C8B-B14F-4D97-AF65-F5344CB8AC3E}">
        <p14:creationId xmlns:p14="http://schemas.microsoft.com/office/powerpoint/2010/main" val="413380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39D74F-851E-4986-962E-364C996D512A}" type="slidenum">
              <a:rPr lang="fr-FR" smtClean="0"/>
              <a:t>31</a:t>
            </a:fld>
            <a:endParaRPr lang="fr-FR"/>
          </a:p>
        </p:txBody>
      </p:sp>
    </p:spTree>
    <p:extLst>
      <p:ext uri="{BB962C8B-B14F-4D97-AF65-F5344CB8AC3E}">
        <p14:creationId xmlns:p14="http://schemas.microsoft.com/office/powerpoint/2010/main" val="1349374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1re page">
    <p:spTree>
      <p:nvGrpSpPr>
        <p:cNvPr id="1" name=""/>
        <p:cNvGrpSpPr/>
        <p:nvPr/>
      </p:nvGrpSpPr>
      <p:grpSpPr bwMode="auto">
        <a:xfrm>
          <a:off x="0" y="0"/>
          <a:ext cx="0" cy="0"/>
          <a:chOff x="0" y="0"/>
          <a:chExt cx="0" cy="0"/>
        </a:xfrm>
      </p:grpSpPr>
      <p:sp>
        <p:nvSpPr>
          <p:cNvPr id="35" name="Rectangle 34"/>
          <p:cNvSpPr/>
          <p:nvPr userDrawn="1"/>
        </p:nvSpPr>
        <p:spPr bwMode="white">
          <a:xfrm>
            <a:off x="898948" y="-4756"/>
            <a:ext cx="13356802" cy="1069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a:noFill/>
              </a:ln>
            </a:endParaRPr>
          </a:p>
        </p:txBody>
      </p:sp>
      <p:sp>
        <p:nvSpPr>
          <p:cNvPr id="3" name="Content Placeholder 2"/>
          <p:cNvSpPr>
            <a:spLocks noGrp="1"/>
          </p:cNvSpPr>
          <p:nvPr>
            <p:ph idx="1" hasCustomPrompt="1"/>
          </p:nvPr>
        </p:nvSpPr>
        <p:spPr bwMode="black">
          <a:xfrm>
            <a:off x="1270243" y="2642693"/>
            <a:ext cx="11978312" cy="2769989"/>
          </a:xfrm>
        </p:spPr>
        <p:txBody>
          <a:bodyPr/>
          <a:lstStyle>
            <a:lvl1pPr marL="0" indent="0">
              <a:buNone/>
              <a:defRPr sz="10000">
                <a:solidFill>
                  <a:schemeClr val="bg1"/>
                </a:solidFill>
              </a:defRPr>
            </a:lvl1pPr>
          </a:lstStyle>
          <a:p>
            <a:pPr lvl="0">
              <a:defRPr/>
            </a:pPr>
            <a:r>
              <a:rPr lang="fr-FR" dirty="0"/>
              <a:t>Modifiez le style du titre</a:t>
            </a:r>
            <a:endParaRPr dirty="0"/>
          </a:p>
        </p:txBody>
      </p:sp>
      <p:sp>
        <p:nvSpPr>
          <p:cNvPr id="11" name="Date Placeholder 3"/>
          <p:cNvSpPr>
            <a:spLocks noGrp="1"/>
          </p:cNvSpPr>
          <p:nvPr>
            <p:ph type="dt" sz="half" idx="10"/>
          </p:nvPr>
        </p:nvSpPr>
        <p:spPr bwMode="black">
          <a:xfrm>
            <a:off x="1268141" y="1706027"/>
            <a:ext cx="3363941" cy="369332"/>
          </a:xfrm>
          <a:prstGeom prst="rect">
            <a:avLst/>
          </a:prstGeom>
        </p:spPr>
        <p:txBody>
          <a:bodyPr wrap="square" lIns="0" tIns="0" rIns="0" bIns="0">
            <a:spAutoFit/>
          </a:bodyPr>
          <a:lstStyle>
            <a:lvl1pPr>
              <a:defRPr sz="2400">
                <a:solidFill>
                  <a:schemeClr val="bg1"/>
                </a:solidFill>
              </a:defRPr>
            </a:lvl1pPr>
          </a:lstStyle>
          <a:p>
            <a:pPr>
              <a:defRPr/>
            </a:pPr>
            <a:endParaRPr lang="fr-FR"/>
          </a:p>
        </p:txBody>
      </p:sp>
      <p:sp>
        <p:nvSpPr>
          <p:cNvPr id="14" name="Subtitle 2"/>
          <p:cNvSpPr>
            <a:spLocks noGrp="1"/>
          </p:cNvSpPr>
          <p:nvPr>
            <p:ph type="subTitle" idx="12"/>
          </p:nvPr>
        </p:nvSpPr>
        <p:spPr bwMode="black">
          <a:xfrm>
            <a:off x="1272613" y="5936542"/>
            <a:ext cx="11975942" cy="609398"/>
          </a:xfrm>
        </p:spPr>
        <p:txBody>
          <a:bodyPr wrap="square" lIns="0" tIns="0" rIns="0" bIns="0">
            <a:spAutoFit/>
          </a:bodyPr>
          <a:lstStyle>
            <a:lvl1pPr marL="0" indent="0" algn="l">
              <a:buNone/>
              <a:defRPr sz="4400">
                <a:solidFill>
                  <a:schemeClr val="bg1"/>
                </a:solidFill>
              </a:defRPr>
            </a:lvl1pPr>
            <a:lvl2pPr marL="712775" indent="0" algn="ctr">
              <a:buNone/>
              <a:defRPr sz="3100"/>
            </a:lvl2pPr>
            <a:lvl3pPr marL="1425550" indent="0" algn="ctr">
              <a:buNone/>
              <a:defRPr sz="2800"/>
            </a:lvl3pPr>
            <a:lvl4pPr marL="2138324" indent="0" algn="ctr">
              <a:buNone/>
              <a:defRPr sz="2500"/>
            </a:lvl4pPr>
            <a:lvl5pPr marL="2851099" indent="0" algn="ctr">
              <a:buNone/>
              <a:defRPr sz="2500"/>
            </a:lvl5pPr>
            <a:lvl6pPr marL="3563874" indent="0" algn="ctr">
              <a:buNone/>
              <a:defRPr sz="2500"/>
            </a:lvl6pPr>
            <a:lvl7pPr marL="4276649" indent="0" algn="ctr">
              <a:buNone/>
              <a:defRPr sz="2500"/>
            </a:lvl7pPr>
            <a:lvl8pPr marL="4989424" indent="0" algn="ctr">
              <a:buNone/>
              <a:defRPr sz="2500"/>
            </a:lvl8pPr>
            <a:lvl9pPr marL="5702198" indent="0" algn="ctr">
              <a:buNone/>
              <a:defRPr sz="2500"/>
            </a:lvl9pPr>
          </a:lstStyle>
          <a:p>
            <a:pPr>
              <a:defRPr/>
            </a:pPr>
            <a:r>
              <a:rPr lang="fr-FR" dirty="0"/>
              <a:t>Modifiez le style des sous-titres du masque</a:t>
            </a:r>
            <a:endParaRPr lang="en-US" dirty="0"/>
          </a:p>
        </p:txBody>
      </p:sp>
      <p:pic>
        <p:nvPicPr>
          <p:cNvPr id="15" name="Picture 3" descr="C:\Users\deffrasnes-c\Desktop\1-OUTILS COM\OUTILS\Pattern\Pattern-filigrane-CMJN - Copie-02.png"/>
          <p:cNvPicPr>
            <a:picLocks noChangeAspect="1" noChangeArrowheads="1"/>
          </p:cNvPicPr>
          <p:nvPr userDrawn="1"/>
        </p:nvPicPr>
        <p:blipFill rotWithShape="1">
          <a:blip r:embed="rId2"/>
          <a:srcRect l="4754" t="6340" r="1"/>
          <a:stretch/>
        </p:blipFill>
        <p:spPr bwMode="black">
          <a:xfrm rot="5400000">
            <a:off x="7265279" y="-6361467"/>
            <a:ext cx="629004" cy="13351938"/>
          </a:xfrm>
          <a:prstGeom prst="rect">
            <a:avLst/>
          </a:prstGeom>
          <a:noFill/>
        </p:spPr>
      </p:pic>
      <p:pic>
        <p:nvPicPr>
          <p:cNvPr id="10" name="Picture 5" descr="T:\INFOGRAPHIE - CREA\NANTES UNIVERSITE\1-OUTILS COM\Z_OUTILS\Logotype\3-logo-Composante\3_Visuels\Logos sans marge (Office ou web)\Logos composante blanc\logo-blanc-composante_Sante-staps.png">
            <a:extLst>
              <a:ext uri="{FF2B5EF4-FFF2-40B4-BE49-F238E27FC236}">
                <a16:creationId xmlns:a16="http://schemas.microsoft.com/office/drawing/2014/main" id="{7C60F62E-1530-CB43-81FF-40449B49765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1268141" y="9648312"/>
            <a:ext cx="1722372" cy="576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a:extLst>
              <a:ext uri="{FF2B5EF4-FFF2-40B4-BE49-F238E27FC236}">
                <a16:creationId xmlns:a16="http://schemas.microsoft.com/office/drawing/2014/main" id="{F2A4BB56-8DA9-FC40-B19F-917C9066F0E9}"/>
              </a:ext>
            </a:extLst>
          </p:cNvPr>
          <p:cNvCxnSpPr>
            <a:cxnSpLocks/>
          </p:cNvCxnSpPr>
          <p:nvPr userDrawn="1"/>
        </p:nvCxnSpPr>
        <p:spPr bwMode="auto">
          <a:xfrm>
            <a:off x="903812" y="9418865"/>
            <a:ext cx="1288877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Page de titre">
    <p:spTree>
      <p:nvGrpSpPr>
        <p:cNvPr id="1" name=""/>
        <p:cNvGrpSpPr/>
        <p:nvPr/>
      </p:nvGrpSpPr>
      <p:grpSpPr bwMode="auto">
        <a:xfrm>
          <a:off x="0" y="0"/>
          <a:ext cx="0" cy="0"/>
          <a:chOff x="0" y="0"/>
          <a:chExt cx="0" cy="0"/>
        </a:xfrm>
      </p:grpSpPr>
      <p:sp>
        <p:nvSpPr>
          <p:cNvPr id="3" name="Content Placeholder 2"/>
          <p:cNvSpPr>
            <a:spLocks noGrp="1"/>
          </p:cNvSpPr>
          <p:nvPr>
            <p:ph idx="1" hasCustomPrompt="1"/>
          </p:nvPr>
        </p:nvSpPr>
        <p:spPr bwMode="auto">
          <a:xfrm>
            <a:off x="1151211" y="2957566"/>
            <a:ext cx="11330240" cy="4373399"/>
          </a:xfrm>
        </p:spPr>
        <p:txBody>
          <a:bodyPr/>
          <a:lstStyle>
            <a:lvl1pPr marL="0" indent="0">
              <a:buNone/>
              <a:defRPr sz="9600"/>
            </a:lvl1pPr>
          </a:lstStyle>
          <a:p>
            <a:pPr lvl="0">
              <a:defRPr/>
            </a:pPr>
            <a:r>
              <a:rPr lang="fr-FR"/>
              <a:t>Modifiez le style du titre</a:t>
            </a:r>
            <a:endParaRPr/>
          </a:p>
        </p:txBody>
      </p:sp>
      <p:sp>
        <p:nvSpPr>
          <p:cNvPr id="6" name="Slide Number Placeholder 5"/>
          <p:cNvSpPr>
            <a:spLocks noGrp="1"/>
          </p:cNvSpPr>
          <p:nvPr>
            <p:ph type="sldNum" sz="quarter" idx="12"/>
          </p:nvPr>
        </p:nvSpPr>
        <p:spPr bwMode="auto"/>
        <p:txBody>
          <a:bodyPr/>
          <a:lstStyle/>
          <a:p>
            <a:pPr>
              <a:defRPr/>
            </a:pPr>
            <a:fld id="{935F9AA5-BE22-4C36-8B95-5AA10E261444}"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Page de contenu 1">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0501" y="3064847"/>
            <a:ext cx="11887200" cy="997196"/>
          </a:xfrm>
        </p:spPr>
        <p:txBody>
          <a:bodyPr/>
          <a:lstStyle>
            <a:lvl1pPr>
              <a:defRPr sz="2800"/>
            </a:lvl1pPr>
            <a:lvl2pPr>
              <a:defRPr sz="2400"/>
            </a:lvl2pPr>
            <a:lvl3pPr>
              <a:defRPr sz="2000"/>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Slide Number Placeholder 5"/>
          <p:cNvSpPr>
            <a:spLocks noGrp="1"/>
          </p:cNvSpPr>
          <p:nvPr>
            <p:ph type="sldNum" sz="quarter" idx="12"/>
          </p:nvPr>
        </p:nvSpPr>
        <p:spPr/>
        <p:txBody>
          <a:bodyPr/>
          <a:lstStyle/>
          <a:p>
            <a:fld id="{935F9AA5-BE22-4C36-8B95-5AA10E261444}" type="slidenum">
              <a:rPr lang="fr-FR" smtClean="0"/>
              <a:pPr/>
              <a:t>‹N°›</a:t>
            </a:fld>
            <a:endParaRPr lang="fr-FR"/>
          </a:p>
        </p:txBody>
      </p:sp>
      <p:sp>
        <p:nvSpPr>
          <p:cNvPr id="9" name="Espace réservé du titre 8"/>
          <p:cNvSpPr>
            <a:spLocks noGrp="1"/>
          </p:cNvSpPr>
          <p:nvPr>
            <p:ph type="title"/>
          </p:nvPr>
        </p:nvSpPr>
        <p:spPr>
          <a:xfrm>
            <a:off x="1224247" y="418991"/>
            <a:ext cx="12555242" cy="1781175"/>
          </a:xfrm>
          <a:prstGeom prst="rect">
            <a:avLst/>
          </a:prstGeom>
        </p:spPr>
        <p:txBody>
          <a:bodyPr vert="horz" lIns="91440" tIns="45720" rIns="91440" bIns="45720" rtlCol="0" anchor="ctr">
            <a:normAutofit/>
          </a:bodyPr>
          <a:lstStyle/>
          <a:p>
            <a:r>
              <a:rPr lang="fr-FR" dirty="0"/>
              <a:t>Modifiez le style du titre</a:t>
            </a:r>
          </a:p>
        </p:txBody>
      </p:sp>
      <p:sp>
        <p:nvSpPr>
          <p:cNvPr id="10" name="Footer Placeholder 4"/>
          <p:cNvSpPr>
            <a:spLocks noGrp="1"/>
          </p:cNvSpPr>
          <p:nvPr>
            <p:ph type="ftr" sz="quarter" idx="11"/>
          </p:nvPr>
        </p:nvSpPr>
        <p:spPr>
          <a:xfrm>
            <a:off x="1176859" y="8879700"/>
            <a:ext cx="4900532" cy="276999"/>
          </a:xfrm>
          <a:prstGeom prst="rect">
            <a:avLst/>
          </a:prstGeom>
        </p:spPr>
        <p:txBody>
          <a:bodyPr wrap="square" lIns="0" tIns="0" rIns="0" bIns="0" anchor="b" anchorCtr="0">
            <a:spAutoFit/>
          </a:bodyPr>
          <a:lstStyle/>
          <a:p>
            <a:endParaRPr lang="fr-FR" dirty="0"/>
          </a:p>
        </p:txBody>
      </p:sp>
    </p:spTree>
    <p:extLst>
      <p:ext uri="{BB962C8B-B14F-4D97-AF65-F5344CB8AC3E}">
        <p14:creationId xmlns:p14="http://schemas.microsoft.com/office/powerpoint/2010/main" val="57572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Page de contenu avec image">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7469268" y="2561168"/>
            <a:ext cx="6323316" cy="1274195"/>
          </a:xfrm>
        </p:spPr>
        <p:txBody>
          <a:bodyPr/>
          <a:lstStyle/>
          <a:p>
            <a:pPr lvl="0">
              <a:defRPr/>
            </a:pPr>
            <a:r>
              <a:rPr lang="fr-FR" dirty="0"/>
              <a:t>Cliquez pour modifier les styles du texte du masque</a:t>
            </a:r>
            <a:endParaRPr dirty="0"/>
          </a:p>
          <a:p>
            <a:pPr lvl="1">
              <a:defRPr/>
            </a:pPr>
            <a:r>
              <a:rPr lang="fr-FR" dirty="0"/>
              <a:t>Deuxième niveau</a:t>
            </a:r>
            <a:endParaRPr dirty="0"/>
          </a:p>
          <a:p>
            <a:pPr lvl="2">
              <a:defRPr/>
            </a:pPr>
            <a:r>
              <a:rPr lang="fr-FR" dirty="0"/>
              <a:t>Troisième niveau</a:t>
            </a:r>
            <a:endParaRPr dirty="0"/>
          </a:p>
        </p:txBody>
      </p:sp>
      <p:sp>
        <p:nvSpPr>
          <p:cNvPr id="5" name="Footer Placeholder 4"/>
          <p:cNvSpPr>
            <a:spLocks noGrp="1"/>
          </p:cNvSpPr>
          <p:nvPr>
            <p:ph type="ftr" sz="quarter" idx="11"/>
          </p:nvPr>
        </p:nvSpPr>
        <p:spPr bwMode="auto">
          <a:xfrm>
            <a:off x="7469268" y="8730282"/>
            <a:ext cx="6323315" cy="259217"/>
          </a:xfrm>
          <a:prstGeom prst="rect">
            <a:avLst/>
          </a:prstGeom>
        </p:spPr>
        <p:txBody>
          <a:bodyPr wrap="square" lIns="0" tIns="0" rIns="0" bIns="0">
            <a:spAutoFit/>
          </a:bodyPr>
          <a:lstStyle/>
          <a:p>
            <a:pPr>
              <a:defRPr/>
            </a:pPr>
            <a:endParaRPr lang="fr-FR" dirty="0"/>
          </a:p>
        </p:txBody>
      </p:sp>
      <p:sp>
        <p:nvSpPr>
          <p:cNvPr id="6" name="Slide Number Placeholder 5"/>
          <p:cNvSpPr>
            <a:spLocks noGrp="1"/>
          </p:cNvSpPr>
          <p:nvPr>
            <p:ph type="sldNum" sz="quarter" idx="12"/>
          </p:nvPr>
        </p:nvSpPr>
        <p:spPr bwMode="auto"/>
        <p:txBody>
          <a:bodyPr/>
          <a:lstStyle/>
          <a:p>
            <a:pPr>
              <a:defRPr/>
            </a:pPr>
            <a:fld id="{935F9AA5-BE22-4C36-8B95-5AA10E261444}" type="slidenum">
              <a:rPr lang="fr-FR"/>
              <a:t>‹N°›</a:t>
            </a:fld>
            <a:endParaRPr lang="fr-FR"/>
          </a:p>
        </p:txBody>
      </p:sp>
      <p:sp>
        <p:nvSpPr>
          <p:cNvPr id="7" name="Espace réservé pour une image  6"/>
          <p:cNvSpPr>
            <a:spLocks noGrp="1"/>
          </p:cNvSpPr>
          <p:nvPr>
            <p:ph type="pic" sz="quarter" idx="13"/>
          </p:nvPr>
        </p:nvSpPr>
        <p:spPr bwMode="auto">
          <a:xfrm>
            <a:off x="1127927" y="2540000"/>
            <a:ext cx="5968197" cy="6449499"/>
          </a:xfrm>
        </p:spPr>
        <p:txBody>
          <a:bodyPr/>
          <a:lstStyle/>
          <a:p>
            <a:pPr>
              <a:defRPr/>
            </a:pPr>
            <a:endParaRPr lang="fr-FR"/>
          </a:p>
        </p:txBody>
      </p:sp>
      <p:sp>
        <p:nvSpPr>
          <p:cNvPr id="9" name="Title 1"/>
          <p:cNvSpPr>
            <a:spLocks noGrp="1"/>
          </p:cNvSpPr>
          <p:nvPr>
            <p:ph type="title"/>
          </p:nvPr>
        </p:nvSpPr>
        <p:spPr bwMode="auto">
          <a:xfrm>
            <a:off x="1127927" y="689020"/>
            <a:ext cx="12840708" cy="692497"/>
          </a:xfrm>
        </p:spPr>
        <p:txBody>
          <a:bodyPr/>
          <a:lstStyle>
            <a:lvl1pPr>
              <a:defRPr/>
            </a:lvl1pPr>
          </a:lstStyle>
          <a:p>
            <a:pPr>
              <a:defRPr/>
            </a:pPr>
            <a:r>
              <a:rPr lang="fr-FR" dirty="0"/>
              <a:t>Modifiez le style du titre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Dernière page">
    <p:spTree>
      <p:nvGrpSpPr>
        <p:cNvPr id="1" name=""/>
        <p:cNvGrpSpPr/>
        <p:nvPr/>
      </p:nvGrpSpPr>
      <p:grpSpPr bwMode="auto">
        <a:xfrm>
          <a:off x="0" y="0"/>
          <a:ext cx="0" cy="0"/>
          <a:chOff x="0" y="0"/>
          <a:chExt cx="0" cy="0"/>
        </a:xfrm>
      </p:grpSpPr>
      <p:sp>
        <p:nvSpPr>
          <p:cNvPr id="2" name="Rectangle 1"/>
          <p:cNvSpPr/>
          <p:nvPr userDrawn="1"/>
        </p:nvSpPr>
        <p:spPr bwMode="white">
          <a:xfrm>
            <a:off x="0" y="-50481"/>
            <a:ext cx="14255750" cy="107422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a:noFill/>
              </a:ln>
            </a:endParaRPr>
          </a:p>
        </p:txBody>
      </p:sp>
      <p:grpSp>
        <p:nvGrpSpPr>
          <p:cNvPr id="10" name="Groupe 9"/>
          <p:cNvGrpSpPr/>
          <p:nvPr userDrawn="1"/>
        </p:nvGrpSpPr>
        <p:grpSpPr bwMode="black">
          <a:xfrm>
            <a:off x="4081773" y="1517232"/>
            <a:ext cx="6092203" cy="7613123"/>
            <a:chOff x="5624516" y="-1210470"/>
            <a:chExt cx="463100" cy="578713"/>
          </a:xfrm>
          <a:solidFill>
            <a:schemeClr val="bg1"/>
          </a:solidFill>
        </p:grpSpPr>
        <p:sp>
          <p:nvSpPr>
            <p:cNvPr id="11" name="Freeform 5"/>
            <p:cNvSpPr/>
            <p:nvPr userDrawn="1"/>
          </p:nvSpPr>
          <p:spPr bwMode="black">
            <a:xfrm>
              <a:off x="5624516" y="-883229"/>
              <a:ext cx="463100" cy="251472"/>
            </a:xfrm>
            <a:custGeom>
              <a:avLst/>
              <a:gdLst>
                <a:gd name="T0" fmla="*/ 355 w 472"/>
                <a:gd name="T1" fmla="*/ 19 h 256"/>
                <a:gd name="T2" fmla="*/ 355 w 472"/>
                <a:gd name="T3" fmla="*/ 0 h 256"/>
                <a:gd name="T4" fmla="*/ 472 w 472"/>
                <a:gd name="T5" fmla="*/ 0 h 256"/>
                <a:gd name="T6" fmla="*/ 472 w 472"/>
                <a:gd name="T7" fmla="*/ 19 h 256"/>
                <a:gd name="T8" fmla="*/ 236 w 472"/>
                <a:gd name="T9" fmla="*/ 256 h 256"/>
                <a:gd name="T10" fmla="*/ 0 w 472"/>
                <a:gd name="T11" fmla="*/ 19 h 256"/>
                <a:gd name="T12" fmla="*/ 0 w 472"/>
                <a:gd name="T13" fmla="*/ 0 h 256"/>
                <a:gd name="T14" fmla="*/ 117 w 472"/>
                <a:gd name="T15" fmla="*/ 0 h 256"/>
                <a:gd name="T16" fmla="*/ 117 w 472"/>
                <a:gd name="T17" fmla="*/ 19 h 256"/>
                <a:gd name="T18" fmla="*/ 236 w 472"/>
                <a:gd name="T19" fmla="*/ 144 h 256"/>
                <a:gd name="T20" fmla="*/ 355 w 472"/>
                <a:gd name="T21"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56" extrusionOk="0">
                  <a:moveTo>
                    <a:pt x="355" y="19"/>
                  </a:moveTo>
                  <a:cubicBezTo>
                    <a:pt x="355" y="0"/>
                    <a:pt x="355" y="0"/>
                    <a:pt x="355" y="0"/>
                  </a:cubicBezTo>
                  <a:cubicBezTo>
                    <a:pt x="472" y="0"/>
                    <a:pt x="472" y="0"/>
                    <a:pt x="472" y="0"/>
                  </a:cubicBezTo>
                  <a:cubicBezTo>
                    <a:pt x="472" y="19"/>
                    <a:pt x="472" y="19"/>
                    <a:pt x="472" y="19"/>
                  </a:cubicBezTo>
                  <a:cubicBezTo>
                    <a:pt x="472" y="152"/>
                    <a:pt x="369" y="256"/>
                    <a:pt x="236" y="256"/>
                  </a:cubicBezTo>
                  <a:cubicBezTo>
                    <a:pt x="103" y="256"/>
                    <a:pt x="0" y="152"/>
                    <a:pt x="0" y="19"/>
                  </a:cubicBezTo>
                  <a:cubicBezTo>
                    <a:pt x="0" y="0"/>
                    <a:pt x="0" y="0"/>
                    <a:pt x="0" y="0"/>
                  </a:cubicBezTo>
                  <a:cubicBezTo>
                    <a:pt x="117" y="0"/>
                    <a:pt x="117" y="0"/>
                    <a:pt x="117" y="0"/>
                  </a:cubicBezTo>
                  <a:cubicBezTo>
                    <a:pt x="117" y="19"/>
                    <a:pt x="117" y="19"/>
                    <a:pt x="117" y="19"/>
                  </a:cubicBezTo>
                  <a:cubicBezTo>
                    <a:pt x="117" y="91"/>
                    <a:pt x="167" y="144"/>
                    <a:pt x="236" y="144"/>
                  </a:cubicBezTo>
                  <a:cubicBezTo>
                    <a:pt x="305" y="144"/>
                    <a:pt x="355" y="91"/>
                    <a:pt x="355" y="19"/>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2" name="Freeform 22"/>
            <p:cNvSpPr/>
            <p:nvPr userDrawn="1"/>
          </p:nvSpPr>
          <p:spPr bwMode="black">
            <a:xfrm>
              <a:off x="5778665" y="-1210470"/>
              <a:ext cx="308951" cy="235143"/>
            </a:xfrm>
            <a:custGeom>
              <a:avLst/>
              <a:gdLst>
                <a:gd name="T0" fmla="*/ 473 w 473"/>
                <a:gd name="T1" fmla="*/ 360 h 360"/>
                <a:gd name="T2" fmla="*/ 473 w 473"/>
                <a:gd name="T3" fmla="*/ 0 h 360"/>
                <a:gd name="T4" fmla="*/ 308 w 473"/>
                <a:gd name="T5" fmla="*/ 0 h 360"/>
                <a:gd name="T6" fmla="*/ 308 w 473"/>
                <a:gd name="T7" fmla="*/ 244 h 360"/>
                <a:gd name="T8" fmla="*/ 184 w 473"/>
                <a:gd name="T9" fmla="*/ 0 h 360"/>
                <a:gd name="T10" fmla="*/ 0 w 473"/>
                <a:gd name="T11" fmla="*/ 0 h 360"/>
                <a:gd name="T12" fmla="*/ 186 w 473"/>
                <a:gd name="T13" fmla="*/ 360 h 360"/>
                <a:gd name="T14" fmla="*/ 473 w 473"/>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360" extrusionOk="0">
                  <a:moveTo>
                    <a:pt x="473" y="360"/>
                  </a:moveTo>
                  <a:lnTo>
                    <a:pt x="473" y="0"/>
                  </a:lnTo>
                  <a:lnTo>
                    <a:pt x="308" y="0"/>
                  </a:lnTo>
                  <a:lnTo>
                    <a:pt x="308" y="244"/>
                  </a:lnTo>
                  <a:lnTo>
                    <a:pt x="184" y="0"/>
                  </a:lnTo>
                  <a:lnTo>
                    <a:pt x="0" y="0"/>
                  </a:lnTo>
                  <a:lnTo>
                    <a:pt x="186" y="360"/>
                  </a:lnTo>
                  <a:lnTo>
                    <a:pt x="473" y="36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3" name="Rectangle 23"/>
            <p:cNvSpPr>
              <a:spLocks noChangeArrowheads="1"/>
            </p:cNvSpPr>
            <p:nvPr userDrawn="1"/>
          </p:nvSpPr>
          <p:spPr bwMode="black">
            <a:xfrm>
              <a:off x="5624516" y="-1210470"/>
              <a:ext cx="112999" cy="235143"/>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1151211" y="548730"/>
            <a:ext cx="12392174" cy="1583227"/>
          </a:xfrm>
          <a:prstGeom prst="rect">
            <a:avLst/>
          </a:prstGeom>
        </p:spPr>
        <p:txBody>
          <a:bodyPr vert="horz" wrap="square" lIns="0" tIns="0" rIns="0" bIns="0" rtlCol="0" anchor="ctr">
            <a:normAutofit/>
          </a:bodyPr>
          <a:lstStyle/>
          <a:p>
            <a:pPr>
              <a:defRPr/>
            </a:pPr>
            <a:r>
              <a:rPr lang="fr-FR" dirty="0"/>
              <a:t>Modifiez le style du titre</a:t>
            </a:r>
            <a:endParaRPr lang="en-US" dirty="0"/>
          </a:p>
        </p:txBody>
      </p:sp>
      <p:sp>
        <p:nvSpPr>
          <p:cNvPr id="3" name="Text Placeholder 2"/>
          <p:cNvSpPr>
            <a:spLocks noGrp="1"/>
          </p:cNvSpPr>
          <p:nvPr>
            <p:ph type="body" idx="1"/>
          </p:nvPr>
        </p:nvSpPr>
        <p:spPr bwMode="auto">
          <a:xfrm>
            <a:off x="1151210" y="3091258"/>
            <a:ext cx="12385377" cy="1349087"/>
          </a:xfrm>
          <a:prstGeom prst="rect">
            <a:avLst/>
          </a:prstGeom>
        </p:spPr>
        <p:txBody>
          <a:bodyPr vert="horz" wrap="square" lIns="0" tIns="0" rIns="0" bIns="0" rtlCol="0">
            <a:spAutoFit/>
          </a:bodyPr>
          <a:lstStyle/>
          <a:p>
            <a:pPr lvl="0">
              <a:defRPr/>
            </a:pPr>
            <a:r>
              <a:rPr lang="fr-FR" dirty="0"/>
              <a:t>Cliquez pour modifier les styles du texte du masque</a:t>
            </a:r>
            <a:endParaRPr dirty="0"/>
          </a:p>
          <a:p>
            <a:pPr lvl="1">
              <a:defRPr/>
            </a:pPr>
            <a:r>
              <a:rPr lang="fr-FR" dirty="0" err="1"/>
              <a:t>Fdsd</a:t>
            </a:r>
            <a:endParaRPr lang="fr-FR" dirty="0"/>
          </a:p>
          <a:p>
            <a:pPr lvl="2">
              <a:defRPr/>
            </a:pPr>
            <a:r>
              <a:rPr lang="fr-FR" dirty="0" err="1"/>
              <a:t>Gfgdfgdfg</a:t>
            </a:r>
            <a:endParaRPr lang="fr-FR" dirty="0"/>
          </a:p>
          <a:p>
            <a:pPr lvl="3">
              <a:defRPr/>
            </a:pPr>
            <a:r>
              <a:rPr lang="fr-FR" dirty="0" err="1"/>
              <a:t>Gfgfdgfdgdfgdf</a:t>
            </a:r>
            <a:endParaRPr lang="fr-FR" dirty="0"/>
          </a:p>
        </p:txBody>
      </p:sp>
      <p:sp>
        <p:nvSpPr>
          <p:cNvPr id="6" name="Slide Number Placeholder 5"/>
          <p:cNvSpPr>
            <a:spLocks noGrp="1"/>
          </p:cNvSpPr>
          <p:nvPr>
            <p:ph type="sldNum" sz="quarter" idx="4"/>
          </p:nvPr>
        </p:nvSpPr>
        <p:spPr bwMode="auto">
          <a:xfrm>
            <a:off x="11701105" y="9532779"/>
            <a:ext cx="2091479" cy="430887"/>
          </a:xfrm>
          <a:prstGeom prst="rect">
            <a:avLst/>
          </a:prstGeom>
        </p:spPr>
        <p:txBody>
          <a:bodyPr vert="horz" wrap="square" lIns="0" tIns="0" rIns="0" bIns="0" rtlCol="0" anchor="ctr">
            <a:spAutoFit/>
          </a:bodyPr>
          <a:lstStyle>
            <a:lvl1pPr algn="r">
              <a:defRPr sz="2800">
                <a:solidFill>
                  <a:schemeClr val="tx1"/>
                </a:solidFill>
              </a:defRPr>
            </a:lvl1pPr>
          </a:lstStyle>
          <a:p>
            <a:pPr>
              <a:defRPr/>
            </a:pPr>
            <a:fld id="{935F9AA5-BE22-4C36-8B95-5AA10E261444}" type="slidenum">
              <a:rPr lang="fr-FR"/>
              <a:t>‹N°›</a:t>
            </a:fld>
            <a:endParaRPr lang="fr-FR"/>
          </a:p>
        </p:txBody>
      </p:sp>
      <p:cxnSp>
        <p:nvCxnSpPr>
          <p:cNvPr id="7" name="Connecteur droit 6"/>
          <p:cNvCxnSpPr>
            <a:cxnSpLocks/>
          </p:cNvCxnSpPr>
          <p:nvPr userDrawn="1"/>
        </p:nvCxnSpPr>
        <p:spPr bwMode="auto">
          <a:xfrm>
            <a:off x="435782" y="9418865"/>
            <a:ext cx="1335680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2FE2B636-19F0-CB4C-A815-009163B1B90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046" y="0"/>
            <a:ext cx="863472" cy="10691813"/>
          </a:xfrm>
          <a:prstGeom prst="rect">
            <a:avLst/>
          </a:prstGeom>
        </p:spPr>
      </p:pic>
      <p:pic>
        <p:nvPicPr>
          <p:cNvPr id="9" name="Picture 5" descr="T:\INFOGRAPHIE - CREA\NANTES UNIVERSITE\1-OUTILS COM\Z_OUTILS\Logotype\3-logo-Composante\3_Visuels\Logos sans marge (Office ou web)\Logos composante noir\logo-noir-composante_Sante-staps.png">
            <a:extLst>
              <a:ext uri="{FF2B5EF4-FFF2-40B4-BE49-F238E27FC236}">
                <a16:creationId xmlns:a16="http://schemas.microsoft.com/office/drawing/2014/main" id="{435A2F73-F646-1949-88C8-CB857C0C46A2}"/>
              </a:ext>
            </a:extLst>
          </p:cNvPr>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1151210" y="9705542"/>
            <a:ext cx="1722372" cy="576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BFBFFA9C-F263-4242-8F6B-5474DF742A86}"/>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51430"/>
          <a:stretch/>
        </p:blipFill>
        <p:spPr>
          <a:xfrm>
            <a:off x="11160323" y="1817514"/>
            <a:ext cx="6995430" cy="79792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3" r:id="rId5"/>
  </p:sldLayoutIdLst>
  <p:hf hdr="0" ftr="0" dt="0"/>
  <p:txStyles>
    <p:titleStyle>
      <a:lvl1pPr algn="l" defTabSz="1425550">
        <a:lnSpc>
          <a:spcPct val="90000"/>
        </a:lnSpc>
        <a:spcBef>
          <a:spcPts val="0"/>
        </a:spcBef>
        <a:buNone/>
        <a:defRPr sz="5000">
          <a:solidFill>
            <a:schemeClr val="tx1"/>
          </a:solidFill>
          <a:latin typeface="+mj-lt"/>
          <a:ea typeface="+mj-ea"/>
          <a:cs typeface="+mj-cs"/>
        </a:defRPr>
      </a:lvl1pPr>
    </p:titleStyle>
    <p:body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p:bodyStyle>
    <p:otherStyle>
      <a:defPPr>
        <a:defRPr lang="en-US"/>
      </a:defPPr>
      <a:lvl1pPr marL="0" algn="l" defTabSz="1425550">
        <a:defRPr sz="2800">
          <a:solidFill>
            <a:schemeClr val="tx1"/>
          </a:solidFill>
          <a:latin typeface="+mn-lt"/>
          <a:ea typeface="+mn-ea"/>
          <a:cs typeface="+mn-cs"/>
        </a:defRPr>
      </a:lvl1pPr>
      <a:lvl2pPr marL="712775" algn="l" defTabSz="1425550">
        <a:defRPr sz="2800">
          <a:solidFill>
            <a:schemeClr val="tx1"/>
          </a:solidFill>
          <a:latin typeface="+mn-lt"/>
          <a:ea typeface="+mn-ea"/>
          <a:cs typeface="+mn-cs"/>
        </a:defRPr>
      </a:lvl2pPr>
      <a:lvl3pPr marL="1425550" algn="l" defTabSz="1425550">
        <a:defRPr sz="2800">
          <a:solidFill>
            <a:schemeClr val="tx1"/>
          </a:solidFill>
          <a:latin typeface="+mn-lt"/>
          <a:ea typeface="+mn-ea"/>
          <a:cs typeface="+mn-cs"/>
        </a:defRPr>
      </a:lvl3pPr>
      <a:lvl4pPr marL="2138324" algn="l" defTabSz="1425550">
        <a:defRPr sz="2800">
          <a:solidFill>
            <a:schemeClr val="tx1"/>
          </a:solidFill>
          <a:latin typeface="+mn-lt"/>
          <a:ea typeface="+mn-ea"/>
          <a:cs typeface="+mn-cs"/>
        </a:defRPr>
      </a:lvl4pPr>
      <a:lvl5pPr marL="2851099" algn="l" defTabSz="1425550">
        <a:defRPr sz="2800">
          <a:solidFill>
            <a:schemeClr val="tx1"/>
          </a:solidFill>
          <a:latin typeface="+mn-lt"/>
          <a:ea typeface="+mn-ea"/>
          <a:cs typeface="+mn-cs"/>
        </a:defRPr>
      </a:lvl5pPr>
      <a:lvl6pPr marL="3563874" algn="l" defTabSz="1425550">
        <a:defRPr sz="2800">
          <a:solidFill>
            <a:schemeClr val="tx1"/>
          </a:solidFill>
          <a:latin typeface="+mn-lt"/>
          <a:ea typeface="+mn-ea"/>
          <a:cs typeface="+mn-cs"/>
        </a:defRPr>
      </a:lvl6pPr>
      <a:lvl7pPr marL="4276649" algn="l" defTabSz="1425550">
        <a:defRPr sz="2800">
          <a:solidFill>
            <a:schemeClr val="tx1"/>
          </a:solidFill>
          <a:latin typeface="+mn-lt"/>
          <a:ea typeface="+mn-ea"/>
          <a:cs typeface="+mn-cs"/>
        </a:defRPr>
      </a:lvl7pPr>
      <a:lvl8pPr marL="4989424" algn="l" defTabSz="1425550">
        <a:defRPr sz="2800">
          <a:solidFill>
            <a:schemeClr val="tx1"/>
          </a:solidFill>
          <a:latin typeface="+mn-lt"/>
          <a:ea typeface="+mn-ea"/>
          <a:cs typeface="+mn-cs"/>
        </a:defRPr>
      </a:lvl8pPr>
      <a:lvl9pPr marL="5702198" algn="l" defTabSz="1425550">
        <a:defRPr sz="2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iv-nantes.fr/sinscrire/toutes-les-demarches/validation-dacquis-en-vue-de-lacces-a-une-formation-va" TargetMode="External"/><Relationship Id="rId2" Type="http://schemas.openxmlformats.org/officeDocument/2006/relationships/hyperlink" Target="https://sante.univ-nantes.fr/loffre-de-formation/formation-continue/reprendre-ses-etudes-en-sante-et-en-staps" TargetMode="External"/><Relationship Id="rId1" Type="http://schemas.openxmlformats.org/officeDocument/2006/relationships/slideLayout" Target="../slideLayouts/slideLayout3.xml"/><Relationship Id="rId4" Type="http://schemas.openxmlformats.org/officeDocument/2006/relationships/hyperlink" Target="https://sante.univ-nantes.fr/loffre-de-formation/formation-continue/formations-pour-les-professionnels-du-spor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3d-staps.fr/les-staps/carte-des-staps/"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c3d-staps.fr/orientation-staps/parcoursup-stap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s://dossier.parcoursup.fr/Candidats/public/fiches/afficherFicheFormation?g_ta_cod=13850&amp;typeBac=0&amp;originePc=0" TargetMode="Externa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lyceens.univ-nantes.fr/vie-etudiante"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baptiste.viaud@univ-nantes.fr" TargetMode="External"/><Relationship Id="rId7" Type="http://schemas.openxmlformats.org/officeDocument/2006/relationships/image" Target="../media/image9.png"/><Relationship Id="rId2" Type="http://schemas.openxmlformats.org/officeDocument/2006/relationships/hyperlink" Target="mailto:francois.hug@univ-nantes.fr" TargetMode="Externa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mailto:francois.mandin@univ-nantes.fr" TargetMode="External"/></Relationships>
</file>

<file path=ppt/slides/_rels/slide6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staps.univ-nantes.fr/fr/emploi-et-professionnalisatio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univ-nantes.fr/formation/orientation-parcours-metiers/le-devenir-de-nos-diplomes" TargetMode="External"/></Relationships>
</file>

<file path=ppt/slides/_rels/slide6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staps.univ-nantes.fr/"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mediaserver.univ-nantes.fr/lti/v126188ac57b69h0t0xl/" TargetMode="External"/><Relationship Id="rId7" Type="http://schemas.openxmlformats.org/officeDocument/2006/relationships/image" Target="../media/image10.jpeg"/><Relationship Id="rId2" Type="http://schemas.openxmlformats.org/officeDocument/2006/relationships/hyperlink" Target="https://my.matterport.com/show/?m=d8TYxEzKBGV&amp;fbclid=IwAR1BRLzYLEOzydLV3zahs7s31WEwYFwYHQViRBVkpL3Djb1BMWBO8XnTsY0" TargetMode="External"/><Relationship Id="rId1" Type="http://schemas.openxmlformats.org/officeDocument/2006/relationships/slideLayout" Target="../slideLayouts/slideLayout3.xml"/><Relationship Id="rId6" Type="http://schemas.openxmlformats.org/officeDocument/2006/relationships/hyperlink" Target="https://staps.univ-nantes.fr/fr/formation-initiale/orientation-ufr-staps" TargetMode="External"/><Relationship Id="rId5" Type="http://schemas.openxmlformats.org/officeDocument/2006/relationships/hyperlink" Target="https://lyceens.univ-nantes.fr/se-rencontrer/votre-parcours-dorientation-etape-3-luniversite-a-lessai" TargetMode="External"/><Relationship Id="rId4" Type="http://schemas.openxmlformats.org/officeDocument/2006/relationships/hyperlink" Target="https://staps.univ-nantes.fr/fr/actualites/staps-nantes-portes-ouvertes-en-sciences-et-techniques-des-activites-physiques-et-sportives-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black">
          <a:xfrm>
            <a:off x="1151211" y="2686716"/>
            <a:ext cx="12901770" cy="2659190"/>
          </a:xfrm>
        </p:spPr>
        <p:txBody>
          <a:bodyPr/>
          <a:lstStyle/>
          <a:p>
            <a:pPr>
              <a:defRPr/>
            </a:pPr>
            <a:r>
              <a:rPr lang="fr-FR" sz="9600" dirty="0"/>
              <a:t>Réussir son orientation à l’UFR STAPS de Nantes</a:t>
            </a:r>
          </a:p>
        </p:txBody>
      </p:sp>
      <p:sp>
        <p:nvSpPr>
          <p:cNvPr id="5" name="Sous-titre 1">
            <a:extLst>
              <a:ext uri="{FF2B5EF4-FFF2-40B4-BE49-F238E27FC236}">
                <a16:creationId xmlns:a16="http://schemas.microsoft.com/office/drawing/2014/main" id="{BEFEAD1A-62B8-40FF-ABCA-B63FA086BC92}"/>
              </a:ext>
            </a:extLst>
          </p:cNvPr>
          <p:cNvSpPr txBox="1">
            <a:spLocks/>
          </p:cNvSpPr>
          <p:nvPr/>
        </p:nvSpPr>
        <p:spPr bwMode="black">
          <a:xfrm>
            <a:off x="2807395" y="8586266"/>
            <a:ext cx="15337704" cy="775597"/>
          </a:xfrm>
          <a:prstGeom prst="rect">
            <a:avLst/>
          </a:prstGeom>
        </p:spPr>
        <p:txBody>
          <a:bodyPr vert="horz" wrap="square" lIns="0" tIns="0" rIns="0" bIns="0" rtlCol="0">
            <a:spAutoFit/>
          </a:bodyPr>
          <a:lstStyle>
            <a:lvl1pPr marL="0" indent="0" algn="l" defTabSz="1425550">
              <a:lnSpc>
                <a:spcPct val="90000"/>
              </a:lnSpc>
              <a:spcBef>
                <a:spcPts val="0"/>
              </a:spcBef>
              <a:buFont typeface="Arial"/>
              <a:buNone/>
              <a:defRPr sz="4400">
                <a:solidFill>
                  <a:schemeClr val="bg1"/>
                </a:solidFill>
                <a:latin typeface="+mn-lt"/>
                <a:ea typeface="+mn-ea"/>
                <a:cs typeface="+mn-cs"/>
              </a:defRPr>
            </a:lvl1pPr>
            <a:lvl2pPr marL="712775" indent="0" algn="ctr" defTabSz="1425550">
              <a:lnSpc>
                <a:spcPct val="90000"/>
              </a:lnSpc>
              <a:spcBef>
                <a:spcPts val="0"/>
              </a:spcBef>
              <a:buFont typeface="Courier New"/>
              <a:buNone/>
              <a:defRPr sz="3100">
                <a:solidFill>
                  <a:schemeClr val="tx1"/>
                </a:solidFill>
                <a:latin typeface="+mn-lt"/>
                <a:ea typeface="+mn-ea"/>
                <a:cs typeface="+mn-cs"/>
              </a:defRPr>
            </a:lvl2pPr>
            <a:lvl3pPr marL="1425550" indent="0" algn="ctr" defTabSz="1425550">
              <a:lnSpc>
                <a:spcPct val="90000"/>
              </a:lnSpc>
              <a:spcBef>
                <a:spcPts val="0"/>
              </a:spcBef>
              <a:buFont typeface="Source Sans Pro"/>
              <a:buNone/>
              <a:defRPr sz="2800" u="none">
                <a:solidFill>
                  <a:schemeClr val="tx1"/>
                </a:solidFill>
                <a:latin typeface="+mn-lt"/>
                <a:ea typeface="+mn-ea"/>
                <a:cs typeface="+mn-cs"/>
              </a:defRPr>
            </a:lvl3pPr>
            <a:lvl4pPr marL="2138324" indent="0" algn="ctr" defTabSz="1425550">
              <a:lnSpc>
                <a:spcPct val="90000"/>
              </a:lnSpc>
              <a:spcBef>
                <a:spcPts val="780"/>
              </a:spcBef>
              <a:buFont typeface="Source Sans Pro"/>
              <a:buNone/>
              <a:defRPr sz="2500">
                <a:solidFill>
                  <a:schemeClr val="tx1"/>
                </a:solidFill>
                <a:latin typeface="+mn-lt"/>
                <a:ea typeface="+mn-ea"/>
                <a:cs typeface="+mn-cs"/>
              </a:defRPr>
            </a:lvl4pPr>
            <a:lvl5pPr marL="2851099" indent="0" algn="ctr" defTabSz="1425550">
              <a:lnSpc>
                <a:spcPct val="90000"/>
              </a:lnSpc>
              <a:spcBef>
                <a:spcPts val="780"/>
              </a:spcBef>
              <a:buFont typeface="Arial"/>
              <a:buNone/>
              <a:defRPr sz="2500">
                <a:solidFill>
                  <a:schemeClr val="tx1"/>
                </a:solidFill>
                <a:latin typeface="+mn-lt"/>
                <a:ea typeface="+mn-ea"/>
                <a:cs typeface="+mn-cs"/>
              </a:defRPr>
            </a:lvl5pPr>
            <a:lvl6pPr marL="3563874" indent="0" algn="ctr" defTabSz="1425550">
              <a:lnSpc>
                <a:spcPct val="90000"/>
              </a:lnSpc>
              <a:spcBef>
                <a:spcPts val="780"/>
              </a:spcBef>
              <a:buFont typeface="Arial"/>
              <a:buNone/>
              <a:defRPr sz="2500">
                <a:solidFill>
                  <a:schemeClr val="tx1"/>
                </a:solidFill>
                <a:latin typeface="+mn-lt"/>
                <a:ea typeface="+mn-ea"/>
                <a:cs typeface="+mn-cs"/>
              </a:defRPr>
            </a:lvl6pPr>
            <a:lvl7pPr marL="4276649" indent="0" algn="ctr" defTabSz="1425550">
              <a:lnSpc>
                <a:spcPct val="90000"/>
              </a:lnSpc>
              <a:spcBef>
                <a:spcPts val="780"/>
              </a:spcBef>
              <a:buFont typeface="Arial"/>
              <a:buNone/>
              <a:defRPr sz="2500">
                <a:solidFill>
                  <a:schemeClr val="tx1"/>
                </a:solidFill>
                <a:latin typeface="+mn-lt"/>
                <a:ea typeface="+mn-ea"/>
                <a:cs typeface="+mn-cs"/>
              </a:defRPr>
            </a:lvl7pPr>
            <a:lvl8pPr marL="4989424" indent="0" algn="ctr" defTabSz="1425550">
              <a:lnSpc>
                <a:spcPct val="90000"/>
              </a:lnSpc>
              <a:spcBef>
                <a:spcPts val="780"/>
              </a:spcBef>
              <a:buFont typeface="Arial"/>
              <a:buNone/>
              <a:defRPr sz="2500">
                <a:solidFill>
                  <a:schemeClr val="tx1"/>
                </a:solidFill>
                <a:latin typeface="+mn-lt"/>
                <a:ea typeface="+mn-ea"/>
                <a:cs typeface="+mn-cs"/>
              </a:defRPr>
            </a:lvl8pPr>
            <a:lvl9pPr marL="5702198" indent="0" algn="ctr" defTabSz="1425550">
              <a:lnSpc>
                <a:spcPct val="90000"/>
              </a:lnSpc>
              <a:spcBef>
                <a:spcPts val="780"/>
              </a:spcBef>
              <a:buFont typeface="Arial"/>
              <a:buNone/>
              <a:defRPr sz="2500">
                <a:solidFill>
                  <a:schemeClr val="tx1"/>
                </a:solidFill>
                <a:latin typeface="+mn-lt"/>
                <a:ea typeface="+mn-ea"/>
                <a:cs typeface="+mn-cs"/>
              </a:defRPr>
            </a:lvl9pPr>
          </a:lstStyle>
          <a:p>
            <a:pPr>
              <a:defRPr/>
            </a:pPr>
            <a:r>
              <a:rPr lang="fr-FR" sz="2800" dirty="0"/>
              <a:t>Marc </a:t>
            </a:r>
            <a:r>
              <a:rPr lang="fr-FR" sz="2800" dirty="0" err="1"/>
              <a:t>Jubeau</a:t>
            </a:r>
            <a:r>
              <a:rPr lang="fr-FR" sz="2800" dirty="0"/>
              <a:t>, Directeur</a:t>
            </a:r>
          </a:p>
          <a:p>
            <a:pPr>
              <a:defRPr/>
            </a:pPr>
            <a:r>
              <a:rPr lang="fr-FR" sz="2800" dirty="0"/>
              <a:t>Tanguy </a:t>
            </a:r>
            <a:r>
              <a:rPr lang="fr-FR" sz="2800" dirty="0" err="1"/>
              <a:t>Fétiveau</a:t>
            </a:r>
            <a:r>
              <a:rPr lang="fr-FR" sz="2800" dirty="0"/>
              <a:t>, Directeur-adjoint Orientation et Insertion professionnelle</a:t>
            </a:r>
          </a:p>
        </p:txBody>
      </p:sp>
      <p:sp>
        <p:nvSpPr>
          <p:cNvPr id="6" name="Sous-titre 1">
            <a:extLst>
              <a:ext uri="{FF2B5EF4-FFF2-40B4-BE49-F238E27FC236}">
                <a16:creationId xmlns:a16="http://schemas.microsoft.com/office/drawing/2014/main" id="{6F4FB1B9-3F8B-4F7D-B119-A9D5DBCFAA41}"/>
              </a:ext>
            </a:extLst>
          </p:cNvPr>
          <p:cNvSpPr>
            <a:spLocks noGrp="1"/>
          </p:cNvSpPr>
          <p:nvPr>
            <p:ph type="subTitle" idx="12"/>
          </p:nvPr>
        </p:nvSpPr>
        <p:spPr bwMode="black">
          <a:xfrm>
            <a:off x="1295227" y="5705946"/>
            <a:ext cx="11809312" cy="609398"/>
          </a:xfrm>
        </p:spPr>
        <p:txBody>
          <a:bodyPr/>
          <a:lstStyle/>
          <a:p>
            <a:pPr algn="ctr">
              <a:defRPr/>
            </a:pPr>
            <a:r>
              <a:rPr lang="fr-FR" dirty="0"/>
              <a:t>Journée Portes Ouvertes du 31 Janvier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10</a:t>
            </a:fld>
            <a:endParaRPr lang="fr-FR"/>
          </a:p>
        </p:txBody>
      </p:sp>
      <p:sp>
        <p:nvSpPr>
          <p:cNvPr id="6" name="Rectangle avec flèche vers le bas 5"/>
          <p:cNvSpPr/>
          <p:nvPr/>
        </p:nvSpPr>
        <p:spPr bwMode="auto">
          <a:xfrm>
            <a:off x="1871291" y="2465586"/>
            <a:ext cx="4608512" cy="1900137"/>
          </a:xfrm>
          <a:prstGeom prst="downArrowCallou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LAS : Licence Accès Santé</a:t>
            </a:r>
          </a:p>
        </p:txBody>
      </p:sp>
      <p:sp>
        <p:nvSpPr>
          <p:cNvPr id="7" name="Rectangle avec flèche vers le bas 6"/>
          <p:cNvSpPr/>
          <p:nvPr/>
        </p:nvSpPr>
        <p:spPr bwMode="auto">
          <a:xfrm>
            <a:off x="7796190" y="2454087"/>
            <a:ext cx="4608512" cy="1923134"/>
          </a:xfrm>
          <a:prstGeom prst="downArrowCallo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PASS : Parcours Accès Spécifique Santé</a:t>
            </a:r>
          </a:p>
        </p:txBody>
      </p:sp>
      <p:sp>
        <p:nvSpPr>
          <p:cNvPr id="10" name="Titre 2">
            <a:extLst>
              <a:ext uri="{FF2B5EF4-FFF2-40B4-BE49-F238E27FC236}">
                <a16:creationId xmlns:a16="http://schemas.microsoft.com/office/drawing/2014/main" id="{7425A219-2AC6-4DEB-A2CE-092FF0582E5C}"/>
              </a:ext>
            </a:extLst>
          </p:cNvPr>
          <p:cNvSpPr txBox="1">
            <a:spLocks/>
          </p:cNvSpPr>
          <p:nvPr/>
        </p:nvSpPr>
        <p:spPr bwMode="auto">
          <a:xfrm>
            <a:off x="1380910" y="525448"/>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La réforme des études en santé</a:t>
            </a:r>
          </a:p>
          <a:p>
            <a:r>
              <a:rPr lang="fr-FR" sz="4400" dirty="0">
                <a:latin typeface="+mn-lt"/>
              </a:rPr>
              <a:t>Accéder aux études de santé MMOPK = 2 options</a:t>
            </a:r>
          </a:p>
        </p:txBody>
      </p:sp>
      <p:sp>
        <p:nvSpPr>
          <p:cNvPr id="11" name="Rectangle à coins arrondis 10"/>
          <p:cNvSpPr/>
          <p:nvPr/>
        </p:nvSpPr>
        <p:spPr bwMode="auto">
          <a:xfrm>
            <a:off x="1867249" y="4388720"/>
            <a:ext cx="4608512" cy="129614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LAS STAPS : 120 étudiants.</a:t>
            </a:r>
          </a:p>
          <a:p>
            <a:pPr algn="ctr"/>
            <a:r>
              <a:rPr lang="fr-FR" sz="2400" dirty="0"/>
              <a:t>60% STAPS</a:t>
            </a:r>
          </a:p>
          <a:p>
            <a:pPr algn="ctr"/>
            <a:r>
              <a:rPr lang="fr-FR" sz="2400" dirty="0"/>
              <a:t>40% Santé</a:t>
            </a:r>
          </a:p>
        </p:txBody>
      </p:sp>
      <p:sp>
        <p:nvSpPr>
          <p:cNvPr id="12" name="Rectangle à coins arrondis 11"/>
          <p:cNvSpPr/>
          <p:nvPr/>
        </p:nvSpPr>
        <p:spPr bwMode="auto">
          <a:xfrm>
            <a:off x="7796190" y="4378607"/>
            <a:ext cx="4608512" cy="130625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PASS STAPS : 80 étudiants.</a:t>
            </a:r>
          </a:p>
          <a:p>
            <a:pPr algn="ctr"/>
            <a:r>
              <a:rPr lang="fr-FR" sz="2400" dirty="0"/>
              <a:t>70% Santé</a:t>
            </a:r>
          </a:p>
          <a:p>
            <a:pPr algn="ctr"/>
            <a:r>
              <a:rPr lang="fr-FR" sz="2400" dirty="0"/>
              <a:t>30% STAPS</a:t>
            </a:r>
          </a:p>
        </p:txBody>
      </p:sp>
      <p:sp>
        <p:nvSpPr>
          <p:cNvPr id="2" name="Rectangle 1">
            <a:extLst>
              <a:ext uri="{FF2B5EF4-FFF2-40B4-BE49-F238E27FC236}">
                <a16:creationId xmlns:a16="http://schemas.microsoft.com/office/drawing/2014/main" id="{F9586301-C4C4-4A21-B461-A0C96F162934}"/>
              </a:ext>
            </a:extLst>
          </p:cNvPr>
          <p:cNvSpPr/>
          <p:nvPr/>
        </p:nvSpPr>
        <p:spPr bwMode="auto">
          <a:xfrm>
            <a:off x="1867249" y="5921673"/>
            <a:ext cx="4608512" cy="129614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Si validation L1 STAPS (&gt;10/20) et admission concours Santé</a:t>
            </a:r>
          </a:p>
        </p:txBody>
      </p:sp>
      <p:sp>
        <p:nvSpPr>
          <p:cNvPr id="13" name="Rectangle 12">
            <a:extLst>
              <a:ext uri="{FF2B5EF4-FFF2-40B4-BE49-F238E27FC236}">
                <a16:creationId xmlns:a16="http://schemas.microsoft.com/office/drawing/2014/main" id="{E773F367-EE26-42E8-8B0F-4A7891FCADE6}"/>
              </a:ext>
            </a:extLst>
          </p:cNvPr>
          <p:cNvSpPr/>
          <p:nvPr/>
        </p:nvSpPr>
        <p:spPr bwMode="auto">
          <a:xfrm>
            <a:off x="4823619" y="7454626"/>
            <a:ext cx="4608512" cy="1296144"/>
          </a:xfrm>
          <a:prstGeom prst="rect">
            <a:avLst/>
          </a:prstGeom>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a:t>Alors </a:t>
            </a:r>
          </a:p>
          <a:p>
            <a:pPr algn="ctr"/>
            <a:r>
              <a:rPr lang="fr-FR" sz="2400" dirty="0"/>
              <a:t>Admission en MMOPK</a:t>
            </a:r>
          </a:p>
        </p:txBody>
      </p:sp>
      <p:sp>
        <p:nvSpPr>
          <p:cNvPr id="14" name="Rectangle 13">
            <a:extLst>
              <a:ext uri="{FF2B5EF4-FFF2-40B4-BE49-F238E27FC236}">
                <a16:creationId xmlns:a16="http://schemas.microsoft.com/office/drawing/2014/main" id="{D437C7DA-D935-470F-8C4D-10281C943EAC}"/>
              </a:ext>
            </a:extLst>
          </p:cNvPr>
          <p:cNvSpPr/>
          <p:nvPr/>
        </p:nvSpPr>
        <p:spPr bwMode="auto">
          <a:xfrm>
            <a:off x="4823619" y="8987579"/>
            <a:ext cx="4608512" cy="12961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Si non, </a:t>
            </a:r>
          </a:p>
          <a:p>
            <a:pPr algn="ctr"/>
            <a:r>
              <a:rPr lang="fr-FR" sz="2400" dirty="0"/>
              <a:t>Redoublement L1 STAPS </a:t>
            </a:r>
          </a:p>
          <a:p>
            <a:pPr algn="ctr"/>
            <a:r>
              <a:rPr lang="fr-FR" sz="2400" dirty="0"/>
              <a:t>ou poursuite en LAS 2 STAPS</a:t>
            </a:r>
          </a:p>
        </p:txBody>
      </p:sp>
      <p:sp>
        <p:nvSpPr>
          <p:cNvPr id="20" name="Rectangle 19">
            <a:extLst>
              <a:ext uri="{FF2B5EF4-FFF2-40B4-BE49-F238E27FC236}">
                <a16:creationId xmlns:a16="http://schemas.microsoft.com/office/drawing/2014/main" id="{A64DB074-F033-45DF-A062-3A153A53DD5B}"/>
              </a:ext>
            </a:extLst>
          </p:cNvPr>
          <p:cNvSpPr/>
          <p:nvPr/>
        </p:nvSpPr>
        <p:spPr bwMode="auto">
          <a:xfrm>
            <a:off x="7824061" y="5921673"/>
            <a:ext cx="4608512" cy="129614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Si validation L1* (&gt;10/20) et admission concours Santé</a:t>
            </a:r>
          </a:p>
        </p:txBody>
      </p:sp>
      <p:sp>
        <p:nvSpPr>
          <p:cNvPr id="25" name="Flèche : angle droit 24">
            <a:extLst>
              <a:ext uri="{FF2B5EF4-FFF2-40B4-BE49-F238E27FC236}">
                <a16:creationId xmlns:a16="http://schemas.microsoft.com/office/drawing/2014/main" id="{9D7BB1F9-E627-4B2E-BC36-D4A368E506BA}"/>
              </a:ext>
            </a:extLst>
          </p:cNvPr>
          <p:cNvSpPr/>
          <p:nvPr/>
        </p:nvSpPr>
        <p:spPr bwMode="auto">
          <a:xfrm rot="5400000">
            <a:off x="3403947" y="7465241"/>
            <a:ext cx="1008112" cy="956592"/>
          </a:xfrm>
          <a:prstGeom prst="ben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 angle droit 26">
            <a:extLst>
              <a:ext uri="{FF2B5EF4-FFF2-40B4-BE49-F238E27FC236}">
                <a16:creationId xmlns:a16="http://schemas.microsoft.com/office/drawing/2014/main" id="{063CFC70-CB45-4353-971B-CD283B9BDF86}"/>
              </a:ext>
            </a:extLst>
          </p:cNvPr>
          <p:cNvSpPr/>
          <p:nvPr/>
        </p:nvSpPr>
        <p:spPr bwMode="auto">
          <a:xfrm rot="5400000" flipV="1">
            <a:off x="9842316" y="7392946"/>
            <a:ext cx="1008112" cy="956592"/>
          </a:xfrm>
          <a:prstGeom prst="bentUp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4783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animBg="1"/>
      <p:bldP spid="13" grpId="0" animBg="1"/>
      <p:bldP spid="14" grpId="0" animBg="1"/>
      <p:bldP spid="20" grpId="0" animBg="1"/>
      <p:bldP spid="2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11</a:t>
            </a:fld>
            <a:endParaRPr lang="fr-FR"/>
          </a:p>
        </p:txBody>
      </p:sp>
      <p:sp>
        <p:nvSpPr>
          <p:cNvPr id="5" name="Espace réservé du contenu 6"/>
          <p:cNvSpPr txBox="1">
            <a:spLocks/>
          </p:cNvSpPr>
          <p:nvPr/>
        </p:nvSpPr>
        <p:spPr bwMode="auto">
          <a:xfrm>
            <a:off x="1278880" y="2393578"/>
            <a:ext cx="11887200" cy="6759799"/>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lnSpc>
                <a:spcPct val="110000"/>
              </a:lnSpc>
              <a:spcAft>
                <a:spcPts val="600"/>
              </a:spcAft>
              <a:defRPr/>
            </a:pPr>
            <a:r>
              <a:rPr lang="fr-FR" sz="3000" dirty="0"/>
              <a:t>Nos diplômes sont accessibles en formation initiale (après le bac ou en réorientation) ainsi qu’en </a:t>
            </a:r>
            <a:r>
              <a:rPr lang="fr-FR" sz="3000" dirty="0">
                <a:hlinkClick r:id="rId2"/>
              </a:rPr>
              <a:t>reprise d’études</a:t>
            </a:r>
            <a:endParaRPr lang="fr-FR" sz="3000" dirty="0"/>
          </a:p>
          <a:p>
            <a:pPr>
              <a:lnSpc>
                <a:spcPct val="110000"/>
              </a:lnSpc>
              <a:spcAft>
                <a:spcPts val="600"/>
              </a:spcAft>
              <a:defRPr/>
            </a:pPr>
            <a:endParaRPr lang="fr-FR" sz="3000" dirty="0"/>
          </a:p>
          <a:p>
            <a:pPr>
              <a:lnSpc>
                <a:spcPct val="110000"/>
              </a:lnSpc>
              <a:spcAft>
                <a:spcPts val="600"/>
              </a:spcAft>
              <a:defRPr/>
            </a:pPr>
            <a:r>
              <a:rPr lang="fr-FR" sz="3000" dirty="0"/>
              <a:t>Il est également possible de solliciter l’obtention de tout ou partie de nos diplômes grâce à la procédure de </a:t>
            </a:r>
            <a:r>
              <a:rPr lang="fr-FR" sz="3000" dirty="0">
                <a:hlinkClick r:id="rId3"/>
              </a:rPr>
              <a:t>validation d’acquis</a:t>
            </a:r>
            <a:endParaRPr lang="fr-FR" sz="3000" dirty="0"/>
          </a:p>
          <a:p>
            <a:pPr>
              <a:lnSpc>
                <a:spcPct val="110000"/>
              </a:lnSpc>
              <a:spcAft>
                <a:spcPts val="600"/>
              </a:spcAft>
              <a:defRPr/>
            </a:pPr>
            <a:endParaRPr lang="fr-FR" sz="3000" dirty="0"/>
          </a:p>
          <a:p>
            <a:pPr>
              <a:lnSpc>
                <a:spcPct val="110000"/>
              </a:lnSpc>
              <a:spcAft>
                <a:spcPts val="600"/>
              </a:spcAft>
              <a:defRPr/>
            </a:pPr>
            <a:r>
              <a:rPr lang="fr-FR" sz="3000" dirty="0"/>
              <a:t>Nous disposons enfin d’une offre de </a:t>
            </a:r>
            <a:r>
              <a:rPr lang="fr-FR" sz="3000" dirty="0">
                <a:hlinkClick r:id="rId4"/>
              </a:rPr>
              <a:t>formation continue</a:t>
            </a:r>
            <a:endParaRPr lang="fr-FR" sz="3000" dirty="0"/>
          </a:p>
          <a:p>
            <a:pPr lvl="1">
              <a:lnSpc>
                <a:spcPct val="110000"/>
              </a:lnSpc>
              <a:spcAft>
                <a:spcPts val="600"/>
              </a:spcAft>
              <a:defRPr/>
            </a:pPr>
            <a:r>
              <a:rPr lang="fr-FR" sz="3000" dirty="0"/>
              <a:t>CU Entraînement mental intégré </a:t>
            </a:r>
            <a:endParaRPr lang="fr-FR" sz="3000" dirty="0">
              <a:highlight>
                <a:srgbClr val="FFFF00"/>
              </a:highlight>
            </a:endParaRPr>
          </a:p>
          <a:p>
            <a:pPr lvl="1">
              <a:lnSpc>
                <a:spcPct val="110000"/>
              </a:lnSpc>
              <a:spcAft>
                <a:spcPts val="600"/>
              </a:spcAft>
              <a:defRPr/>
            </a:pPr>
            <a:r>
              <a:rPr lang="fr-FR" sz="3000" dirty="0"/>
              <a:t>DU Kinésithérapie du sport</a:t>
            </a:r>
          </a:p>
          <a:p>
            <a:pPr lvl="1">
              <a:lnSpc>
                <a:spcPct val="110000"/>
              </a:lnSpc>
              <a:spcAft>
                <a:spcPts val="600"/>
              </a:spcAft>
              <a:defRPr/>
            </a:pPr>
            <a:r>
              <a:rPr lang="fr-FR" sz="3000" dirty="0"/>
              <a:t>DU APS de spécialité mention Haltérophilie</a:t>
            </a:r>
          </a:p>
          <a:p>
            <a:pPr lvl="1">
              <a:lnSpc>
                <a:spcPct val="110000"/>
              </a:lnSpc>
              <a:spcAft>
                <a:spcPts val="600"/>
              </a:spcAft>
              <a:defRPr/>
            </a:pPr>
            <a:r>
              <a:rPr lang="fr-FR" sz="3000" dirty="0"/>
              <a:t>DIU Enseignement de la natation, sécurité et sauvetage en </a:t>
            </a:r>
          </a:p>
          <a:p>
            <a:pPr marL="536575" lvl="1" indent="0">
              <a:lnSpc>
                <a:spcPct val="110000"/>
              </a:lnSpc>
              <a:spcAft>
                <a:spcPts val="600"/>
              </a:spcAft>
              <a:buNone/>
              <a:defRPr/>
            </a:pPr>
            <a:r>
              <a:rPr lang="fr-FR" sz="3000" dirty="0"/>
              <a:t>    milieu aquatique (Maître-Nageur Sauveteur)</a:t>
            </a: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Formation initiale et formation continue</a:t>
            </a:r>
          </a:p>
        </p:txBody>
      </p:sp>
    </p:spTree>
    <p:extLst>
      <p:ext uri="{BB962C8B-B14F-4D97-AF65-F5344CB8AC3E}">
        <p14:creationId xmlns:p14="http://schemas.microsoft.com/office/powerpoint/2010/main" val="262465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871291" y="3617714"/>
            <a:ext cx="11091776" cy="2659190"/>
          </a:xfrm>
        </p:spPr>
        <p:txBody>
          <a:bodyPr/>
          <a:lstStyle/>
          <a:p>
            <a:pPr>
              <a:defRPr/>
            </a:pPr>
            <a:r>
              <a:rPr lang="fr-FR" dirty="0"/>
              <a:t>Nos capacités d’accueil</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12</a:t>
            </a:fld>
            <a:endParaRPr lang="fr-FR"/>
          </a:p>
        </p:txBody>
      </p:sp>
    </p:spTree>
    <p:extLst>
      <p:ext uri="{BB962C8B-B14F-4D97-AF65-F5344CB8AC3E}">
        <p14:creationId xmlns:p14="http://schemas.microsoft.com/office/powerpoint/2010/main" val="35993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13</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capacités d’accueil à Nantes</a:t>
            </a:r>
          </a:p>
        </p:txBody>
      </p:sp>
      <p:sp>
        <p:nvSpPr>
          <p:cNvPr id="7" name="Titre 16"/>
          <p:cNvSpPr txBox="1">
            <a:spLocks/>
          </p:cNvSpPr>
          <p:nvPr/>
        </p:nvSpPr>
        <p:spPr bwMode="auto">
          <a:xfrm>
            <a:off x="3094857" y="2952214"/>
            <a:ext cx="5918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eaLnBrk="1" hangingPunct="1"/>
            <a:endParaRPr lang="x-none" altLang="x-none" sz="1200"/>
          </a:p>
        </p:txBody>
      </p:sp>
      <p:sp>
        <p:nvSpPr>
          <p:cNvPr id="8" name="ZoneTexte 7"/>
          <p:cNvSpPr txBox="1"/>
          <p:nvPr/>
        </p:nvSpPr>
        <p:spPr bwMode="auto">
          <a:xfrm>
            <a:off x="1297441" y="2173717"/>
            <a:ext cx="13969552" cy="646331"/>
          </a:xfrm>
          <a:prstGeom prst="rect">
            <a:avLst/>
          </a:prstGeom>
          <a:noFill/>
        </p:spPr>
        <p:txBody>
          <a:bodyPr wrap="square" rtlCol="0">
            <a:spAutoFit/>
          </a:bodyPr>
          <a:lstStyle/>
          <a:p>
            <a:r>
              <a:rPr lang="fr-FR" sz="3600" b="1" i="1" dirty="0">
                <a:solidFill>
                  <a:srgbClr val="C00000"/>
                </a:solidFill>
                <a:latin typeface="Source Sans Pro" panose="020B0503030403020204" pitchFamily="34" charset="0"/>
                <a:ea typeface="Source Sans Pro" panose="020B0503030403020204" pitchFamily="34" charset="0"/>
              </a:rPr>
              <a:t>Réforme </a:t>
            </a:r>
            <a:r>
              <a:rPr lang="fr-FR" sz="3600" b="1" i="1" dirty="0" err="1">
                <a:solidFill>
                  <a:srgbClr val="C00000"/>
                </a:solidFill>
                <a:latin typeface="Source Sans Pro" panose="020B0503030403020204" pitchFamily="34" charset="0"/>
                <a:ea typeface="Source Sans Pro" panose="020B0503030403020204" pitchFamily="34" charset="0"/>
              </a:rPr>
              <a:t>Parcoursup</a:t>
            </a:r>
            <a:r>
              <a:rPr lang="fr-FR" sz="3600" b="1" i="1" dirty="0">
                <a:solidFill>
                  <a:srgbClr val="C00000"/>
                </a:solidFill>
                <a:latin typeface="Source Sans Pro" panose="020B0503030403020204" pitchFamily="34" charset="0"/>
                <a:ea typeface="Source Sans Pro" panose="020B0503030403020204" pitchFamily="34" charset="0"/>
              </a:rPr>
              <a:t> depuis 2018 : fin du tirage au sort</a:t>
            </a:r>
          </a:p>
        </p:txBody>
      </p:sp>
      <p:sp>
        <p:nvSpPr>
          <p:cNvPr id="2" name="Rectangle 1"/>
          <p:cNvSpPr/>
          <p:nvPr/>
        </p:nvSpPr>
        <p:spPr>
          <a:xfrm>
            <a:off x="1275146" y="2933421"/>
            <a:ext cx="10297143" cy="5632311"/>
          </a:xfrm>
          <a:prstGeom prst="rect">
            <a:avLst/>
          </a:prstGeom>
        </p:spPr>
        <p:txBody>
          <a:bodyPr wrap="square">
            <a:spAutoFit/>
          </a:bodyPr>
          <a:lstStyle/>
          <a:p>
            <a:pPr marL="571500" indent="-571500">
              <a:buFont typeface="Arial" panose="020B0604020202020204" pitchFamily="34" charset="0"/>
              <a:buChar char="•"/>
            </a:pPr>
            <a:r>
              <a:rPr lang="fr-FR" altLang="x-none" sz="3600" dirty="0">
                <a:solidFill>
                  <a:srgbClr val="003366"/>
                </a:solidFill>
                <a:latin typeface="Source Sans Pro" panose="020B0503030403020204" pitchFamily="34" charset="0"/>
                <a:ea typeface="Source Sans Pro" panose="020B0503030403020204" pitchFamily="34" charset="0"/>
              </a:rPr>
              <a:t>1 vœu à l’UFR STAPS de Nantes consommé sur les 10 possibles dans </a:t>
            </a:r>
            <a:r>
              <a:rPr lang="fr-FR" altLang="x-none" sz="3600" dirty="0" err="1">
                <a:solidFill>
                  <a:srgbClr val="003366"/>
                </a:solidFill>
                <a:latin typeface="Source Sans Pro" panose="020B0503030403020204" pitchFamily="34" charset="0"/>
                <a:ea typeface="Source Sans Pro" panose="020B0503030403020204" pitchFamily="34" charset="0"/>
              </a:rPr>
              <a:t>Parcoursup</a:t>
            </a:r>
            <a:r>
              <a:rPr lang="fr-FR" altLang="x-none" sz="3600" dirty="0">
                <a:solidFill>
                  <a:srgbClr val="003366"/>
                </a:solidFill>
                <a:latin typeface="Source Sans Pro" panose="020B0503030403020204" pitchFamily="34" charset="0"/>
                <a:ea typeface="Source Sans Pro" panose="020B0503030403020204" pitchFamily="34" charset="0"/>
              </a:rPr>
              <a:t> </a:t>
            </a:r>
          </a:p>
          <a:p>
            <a:pPr marL="571500" indent="-571500">
              <a:buFont typeface="Arial" panose="020B0604020202020204" pitchFamily="34" charset="0"/>
              <a:buChar char="•"/>
            </a:pPr>
            <a:endParaRPr lang="fr-FR" altLang="x-none" sz="3600" dirty="0">
              <a:solidFill>
                <a:srgbClr val="003366"/>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fr-FR" altLang="x-none" sz="3600" dirty="0">
                <a:solidFill>
                  <a:srgbClr val="003366"/>
                </a:solidFill>
                <a:latin typeface="Source Sans Pro" panose="020B0503030403020204" pitchFamily="34" charset="0"/>
                <a:ea typeface="Source Sans Pro" panose="020B0503030403020204" pitchFamily="34" charset="0"/>
              </a:rPr>
              <a:t>2 sous-</a:t>
            </a:r>
            <a:r>
              <a:rPr lang="fr-FR" altLang="x-none" sz="3600" dirty="0" err="1">
                <a:solidFill>
                  <a:srgbClr val="003366"/>
                </a:solidFill>
                <a:latin typeface="Source Sans Pro" panose="020B0503030403020204" pitchFamily="34" charset="0"/>
                <a:ea typeface="Source Sans Pro" panose="020B0503030403020204" pitchFamily="34" charset="0"/>
              </a:rPr>
              <a:t>voeux</a:t>
            </a:r>
            <a:r>
              <a:rPr lang="fr-FR" altLang="x-none" sz="3600" dirty="0">
                <a:solidFill>
                  <a:srgbClr val="003366"/>
                </a:solidFill>
                <a:latin typeface="Source Sans Pro" panose="020B0503030403020204" pitchFamily="34" charset="0"/>
                <a:ea typeface="Source Sans Pro" panose="020B0503030403020204" pitchFamily="34" charset="0"/>
              </a:rPr>
              <a:t> distincts :</a:t>
            </a:r>
          </a:p>
          <a:p>
            <a:endParaRPr lang="fr-FR" altLang="x-none" dirty="0">
              <a:solidFill>
                <a:srgbClr val="003366"/>
              </a:solidFill>
              <a:latin typeface="Source Sans Pro" panose="020B0503030403020204" pitchFamily="34" charset="0"/>
              <a:ea typeface="Source Sans Pro" panose="020B0503030403020204" pitchFamily="34" charset="0"/>
            </a:endParaRPr>
          </a:p>
          <a:p>
            <a:pPr lvl="2"/>
            <a:r>
              <a:rPr lang="fr-FR" altLang="x-none" sz="3600" dirty="0">
                <a:solidFill>
                  <a:srgbClr val="003366"/>
                </a:solidFill>
                <a:latin typeface="Source Sans Pro" panose="020B0503030403020204" pitchFamily="34" charset="0"/>
                <a:ea typeface="Source Sans Pro" panose="020B0503030403020204" pitchFamily="34" charset="0"/>
              </a:rPr>
              <a:t>1) 440 places en </a:t>
            </a:r>
            <a:r>
              <a:rPr lang="fr-FR" altLang="x-none" sz="3600" u="sng" dirty="0">
                <a:solidFill>
                  <a:srgbClr val="C00000"/>
                </a:solidFill>
                <a:latin typeface="Source Sans Pro" panose="020B0503030403020204" pitchFamily="34" charset="0"/>
                <a:ea typeface="Source Sans Pro" panose="020B0503030403020204" pitchFamily="34" charset="0"/>
              </a:rPr>
              <a:t>L1 STAPS</a:t>
            </a:r>
          </a:p>
          <a:p>
            <a:pPr lvl="4"/>
            <a:r>
              <a:rPr lang="fr-FR" altLang="x-none" sz="3200" dirty="0">
                <a:solidFill>
                  <a:srgbClr val="003366"/>
                </a:solidFill>
                <a:latin typeface="Source Sans Pro" panose="020B0503030403020204" pitchFamily="34" charset="0"/>
                <a:ea typeface="Source Sans Pro" panose="020B0503030403020204" pitchFamily="34" charset="0"/>
              </a:rPr>
              <a:t>Dont </a:t>
            </a:r>
            <a:r>
              <a:rPr lang="fr-FR" altLang="x-none" sz="3200" dirty="0">
                <a:solidFill>
                  <a:srgbClr val="C00000"/>
                </a:solidFill>
                <a:latin typeface="Source Sans Pro" panose="020B0503030403020204" pitchFamily="34" charset="0"/>
                <a:ea typeface="Source Sans Pro" panose="020B0503030403020204" pitchFamily="34" charset="0"/>
              </a:rPr>
              <a:t>20 à 40 </a:t>
            </a:r>
            <a:r>
              <a:rPr lang="fr-FR" altLang="x-none" sz="3200" dirty="0">
                <a:solidFill>
                  <a:srgbClr val="003366"/>
                </a:solidFill>
                <a:latin typeface="Source Sans Pro" panose="020B0503030403020204" pitchFamily="34" charset="0"/>
                <a:ea typeface="Source Sans Pro" panose="020B0503030403020204" pitchFamily="34" charset="0"/>
              </a:rPr>
              <a:t>places parcours aménagé en cas de réponse « oui si » de la commission</a:t>
            </a:r>
          </a:p>
          <a:p>
            <a:pPr lvl="4"/>
            <a:endParaRPr lang="fr-FR" altLang="x-none" sz="1400" dirty="0">
              <a:solidFill>
                <a:srgbClr val="003366"/>
              </a:solidFill>
              <a:latin typeface="Source Sans Pro" panose="020B0503030403020204" pitchFamily="34" charset="0"/>
              <a:ea typeface="Source Sans Pro" panose="020B0503030403020204" pitchFamily="34" charset="0"/>
            </a:endParaRPr>
          </a:p>
          <a:p>
            <a:pPr lvl="4"/>
            <a:endParaRPr lang="fr-FR" altLang="x-none" sz="1400" dirty="0">
              <a:solidFill>
                <a:srgbClr val="003366"/>
              </a:solidFill>
              <a:latin typeface="Source Sans Pro" panose="020B0503030403020204" pitchFamily="34" charset="0"/>
              <a:ea typeface="Source Sans Pro" panose="020B0503030403020204" pitchFamily="34" charset="0"/>
            </a:endParaRPr>
          </a:p>
          <a:p>
            <a:pPr lvl="4"/>
            <a:endParaRPr lang="fr-FR" altLang="x-none" sz="1400" dirty="0">
              <a:solidFill>
                <a:srgbClr val="003366"/>
              </a:solidFill>
              <a:latin typeface="Source Sans Pro" panose="020B0503030403020204" pitchFamily="34" charset="0"/>
              <a:ea typeface="Source Sans Pro" panose="020B0503030403020204" pitchFamily="34" charset="0"/>
            </a:endParaRPr>
          </a:p>
          <a:p>
            <a:pPr lvl="2"/>
            <a:r>
              <a:rPr lang="fr-FR" altLang="x-none" sz="3600" dirty="0">
                <a:solidFill>
                  <a:srgbClr val="003366"/>
                </a:solidFill>
                <a:latin typeface="Source Sans Pro" panose="020B0503030403020204" pitchFamily="34" charset="0"/>
                <a:ea typeface="Source Sans Pro" panose="020B0503030403020204" pitchFamily="34" charset="0"/>
              </a:rPr>
              <a:t>2) 120 places en </a:t>
            </a:r>
            <a:r>
              <a:rPr lang="fr-FR" altLang="x-none" sz="3600" u="sng" dirty="0">
                <a:solidFill>
                  <a:srgbClr val="C00000"/>
                </a:solidFill>
                <a:latin typeface="Source Sans Pro" panose="020B0503030403020204" pitchFamily="34" charset="0"/>
                <a:ea typeface="Source Sans Pro" panose="020B0503030403020204" pitchFamily="34" charset="0"/>
              </a:rPr>
              <a:t>L1 STAPS-LAS option santé</a:t>
            </a:r>
            <a:r>
              <a:rPr lang="fr-FR" altLang="x-none" sz="3600" dirty="0">
                <a:solidFill>
                  <a:srgbClr val="003366"/>
                </a:solidFill>
                <a:latin typeface="Source Sans Pro" panose="020B0503030403020204" pitchFamily="34" charset="0"/>
                <a:ea typeface="Source Sans Pro" panose="020B0503030403020204" pitchFamily="34" charset="0"/>
              </a:rPr>
              <a:t> </a:t>
            </a:r>
          </a:p>
          <a:p>
            <a:endParaRPr lang="fr-FR" altLang="x-none" sz="2000" dirty="0">
              <a:solidFill>
                <a:srgbClr val="003366"/>
              </a:solidFill>
            </a:endParaRPr>
          </a:p>
        </p:txBody>
      </p:sp>
      <p:grpSp>
        <p:nvGrpSpPr>
          <p:cNvPr id="12" name="Groupe 11"/>
          <p:cNvGrpSpPr/>
          <p:nvPr/>
        </p:nvGrpSpPr>
        <p:grpSpPr>
          <a:xfrm>
            <a:off x="8282216" y="3553688"/>
            <a:ext cx="3106687" cy="1655975"/>
            <a:chOff x="7011522" y="4509120"/>
            <a:chExt cx="2026568" cy="1368152"/>
          </a:xfrm>
        </p:grpSpPr>
        <p:sp>
          <p:nvSpPr>
            <p:cNvPr id="13" name="ZoneTexte 12"/>
            <p:cNvSpPr txBox="1"/>
            <p:nvPr/>
          </p:nvSpPr>
          <p:spPr>
            <a:xfrm>
              <a:off x="7011522" y="4613493"/>
              <a:ext cx="2026568" cy="991701"/>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Attention sectorisation</a:t>
              </a:r>
            </a:p>
            <a:p>
              <a:pPr algn="ctr"/>
              <a:r>
                <a:rPr lang="fr-FR" sz="2400" b="1" i="1" dirty="0">
                  <a:solidFill>
                    <a:srgbClr val="C00000"/>
                  </a:solidFill>
                  <a:latin typeface="Source Sans Pro" panose="020B0503030403020204" pitchFamily="34" charset="0"/>
                  <a:ea typeface="Source Sans Pro" panose="020B0503030403020204" pitchFamily="34" charset="0"/>
                </a:rPr>
                <a:t>Départ. 44, 49, 85</a:t>
              </a:r>
            </a:p>
          </p:txBody>
        </p:sp>
        <p:sp>
          <p:nvSpPr>
            <p:cNvPr id="14" name="Ellipse 13"/>
            <p:cNvSpPr/>
            <p:nvPr/>
          </p:nvSpPr>
          <p:spPr>
            <a:xfrm>
              <a:off x="7071117" y="4509120"/>
              <a:ext cx="1954560" cy="136815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303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a:extLst>
              <a:ext uri="{FF2B5EF4-FFF2-40B4-BE49-F238E27FC236}">
                <a16:creationId xmlns:a16="http://schemas.microsoft.com/office/drawing/2014/main" id="{8B583197-FEA6-497F-BE34-C7B78F59EAAF}"/>
              </a:ext>
            </a:extLst>
          </p:cNvPr>
          <p:cNvGraphicFramePr>
            <a:graphicFrameLocks noGrp="1"/>
          </p:cNvGraphicFramePr>
          <p:nvPr>
            <p:extLst>
              <p:ext uri="{D42A27DB-BD31-4B8C-83A1-F6EECF244321}">
                <p14:modId xmlns:p14="http://schemas.microsoft.com/office/powerpoint/2010/main" val="3861064306"/>
              </p:ext>
            </p:extLst>
          </p:nvPr>
        </p:nvGraphicFramePr>
        <p:xfrm>
          <a:off x="896500" y="1648497"/>
          <a:ext cx="13320000" cy="4369692"/>
        </p:xfrm>
        <a:graphic>
          <a:graphicData uri="http://schemas.openxmlformats.org/drawingml/2006/table">
            <a:tbl>
              <a:tblPr firstRow="1" firstCol="1" bandRow="1">
                <a:tableStyleId>{073A0DAA-6AF3-43AB-8588-CEC1D06C72B9}</a:tableStyleId>
              </a:tblPr>
              <a:tblGrid>
                <a:gridCol w="651567">
                  <a:extLst>
                    <a:ext uri="{9D8B030D-6E8A-4147-A177-3AD203B41FA5}">
                      <a16:colId xmlns:a16="http://schemas.microsoft.com/office/drawing/2014/main" val="3718313671"/>
                    </a:ext>
                  </a:extLst>
                </a:gridCol>
                <a:gridCol w="1013549">
                  <a:extLst>
                    <a:ext uri="{9D8B030D-6E8A-4147-A177-3AD203B41FA5}">
                      <a16:colId xmlns:a16="http://schemas.microsoft.com/office/drawing/2014/main" val="12466299"/>
                    </a:ext>
                  </a:extLst>
                </a:gridCol>
                <a:gridCol w="913125">
                  <a:extLst>
                    <a:ext uri="{9D8B030D-6E8A-4147-A177-3AD203B41FA5}">
                      <a16:colId xmlns:a16="http://schemas.microsoft.com/office/drawing/2014/main" val="2428588368"/>
                    </a:ext>
                  </a:extLst>
                </a:gridCol>
                <a:gridCol w="1113971">
                  <a:extLst>
                    <a:ext uri="{9D8B030D-6E8A-4147-A177-3AD203B41FA5}">
                      <a16:colId xmlns:a16="http://schemas.microsoft.com/office/drawing/2014/main" val="985546648"/>
                    </a:ext>
                  </a:extLst>
                </a:gridCol>
                <a:gridCol w="1230738">
                  <a:extLst>
                    <a:ext uri="{9D8B030D-6E8A-4147-A177-3AD203B41FA5}">
                      <a16:colId xmlns:a16="http://schemas.microsoft.com/office/drawing/2014/main" val="668453583"/>
                    </a:ext>
                  </a:extLst>
                </a:gridCol>
                <a:gridCol w="1181314">
                  <a:extLst>
                    <a:ext uri="{9D8B030D-6E8A-4147-A177-3AD203B41FA5}">
                      <a16:colId xmlns:a16="http://schemas.microsoft.com/office/drawing/2014/main" val="447036829"/>
                    </a:ext>
                  </a:extLst>
                </a:gridCol>
                <a:gridCol w="990575">
                  <a:extLst>
                    <a:ext uri="{9D8B030D-6E8A-4147-A177-3AD203B41FA5}">
                      <a16:colId xmlns:a16="http://schemas.microsoft.com/office/drawing/2014/main" val="980524443"/>
                    </a:ext>
                  </a:extLst>
                </a:gridCol>
                <a:gridCol w="1327219">
                  <a:extLst>
                    <a:ext uri="{9D8B030D-6E8A-4147-A177-3AD203B41FA5}">
                      <a16:colId xmlns:a16="http://schemas.microsoft.com/office/drawing/2014/main" val="3395304276"/>
                    </a:ext>
                  </a:extLst>
                </a:gridCol>
                <a:gridCol w="904161">
                  <a:extLst>
                    <a:ext uri="{9D8B030D-6E8A-4147-A177-3AD203B41FA5}">
                      <a16:colId xmlns:a16="http://schemas.microsoft.com/office/drawing/2014/main" val="1590114170"/>
                    </a:ext>
                  </a:extLst>
                </a:gridCol>
                <a:gridCol w="954057">
                  <a:extLst>
                    <a:ext uri="{9D8B030D-6E8A-4147-A177-3AD203B41FA5}">
                      <a16:colId xmlns:a16="http://schemas.microsoft.com/office/drawing/2014/main" val="1468196563"/>
                    </a:ext>
                  </a:extLst>
                </a:gridCol>
                <a:gridCol w="1303133">
                  <a:extLst>
                    <a:ext uri="{9D8B030D-6E8A-4147-A177-3AD203B41FA5}">
                      <a16:colId xmlns:a16="http://schemas.microsoft.com/office/drawing/2014/main" val="2589478659"/>
                    </a:ext>
                  </a:extLst>
                </a:gridCol>
                <a:gridCol w="796360">
                  <a:extLst>
                    <a:ext uri="{9D8B030D-6E8A-4147-A177-3AD203B41FA5}">
                      <a16:colId xmlns:a16="http://schemas.microsoft.com/office/drawing/2014/main" val="2565238479"/>
                    </a:ext>
                  </a:extLst>
                </a:gridCol>
                <a:gridCol w="940231">
                  <a:extLst>
                    <a:ext uri="{9D8B030D-6E8A-4147-A177-3AD203B41FA5}">
                      <a16:colId xmlns:a16="http://schemas.microsoft.com/office/drawing/2014/main" val="2434234933"/>
                    </a:ext>
                  </a:extLst>
                </a:gridCol>
              </a:tblGrid>
              <a:tr h="447426">
                <a:tc>
                  <a:txBody>
                    <a:bodyPr/>
                    <a:lstStyle/>
                    <a:p>
                      <a:pPr>
                        <a:spcAft>
                          <a:spcPts val="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tc gridSpan="3">
                  <a:txBody>
                    <a:bodyPr/>
                    <a:lstStyle/>
                    <a:p>
                      <a:pPr algn="ctr">
                        <a:spcAft>
                          <a:spcPts val="0"/>
                        </a:spcAft>
                      </a:pPr>
                      <a:r>
                        <a:rPr lang="fr-FR" sz="2400" dirty="0">
                          <a:effectLst/>
                        </a:rPr>
                        <a:t>2022 2023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2400" dirty="0">
                          <a:effectLst/>
                        </a:rPr>
                        <a:t>2023 2024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2400" dirty="0">
                          <a:effectLst/>
                        </a:rPr>
                        <a:t>2024 2025</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2400" dirty="0">
                          <a:effectLst/>
                        </a:rPr>
                        <a:t>2025 2026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34551510"/>
                  </a:ext>
                </a:extLst>
              </a:tr>
              <a:tr h="2774460">
                <a:tc>
                  <a:txBody>
                    <a:bodyPr/>
                    <a:lstStyle/>
                    <a:p>
                      <a:pPr>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fr-FR" sz="2000" dirty="0" err="1">
                          <a:effectLst/>
                        </a:rPr>
                        <a:t>Nbre</a:t>
                      </a:r>
                      <a:r>
                        <a:rPr lang="fr-FR" sz="2000" baseline="0" dirty="0">
                          <a:effectLst/>
                        </a:rPr>
                        <a:t> </a:t>
                      </a:r>
                      <a:r>
                        <a:rPr lang="fr-FR" sz="2000" dirty="0">
                          <a:effectLst/>
                        </a:rPr>
                        <a:t>de candidats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fr-FR" sz="2000" dirty="0">
                          <a:effectLst/>
                        </a:rPr>
                        <a:t>Admis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tc>
                <a:tc>
                  <a:txBody>
                    <a:bodyPr/>
                    <a:lstStyle/>
                    <a:p>
                      <a:pPr algn="ctr">
                        <a:spcAft>
                          <a:spcPts val="0"/>
                        </a:spcAft>
                      </a:pPr>
                      <a:r>
                        <a:rPr lang="fr-FR" sz="2000" dirty="0">
                          <a:effectLst/>
                        </a:rPr>
                        <a:t>Rang du dernier</a:t>
                      </a:r>
                    </a:p>
                    <a:p>
                      <a:pPr algn="ctr">
                        <a:spcAft>
                          <a:spcPts val="0"/>
                        </a:spcAft>
                      </a:pPr>
                      <a:r>
                        <a:rPr lang="fr-FR" sz="2000" dirty="0">
                          <a:effectLst/>
                        </a:rPr>
                        <a:t>admis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fr-FR" sz="2000" dirty="0" err="1">
                          <a:effectLst/>
                        </a:rPr>
                        <a:t>Nbre</a:t>
                      </a:r>
                      <a:r>
                        <a:rPr lang="fr-FR" sz="2000" dirty="0">
                          <a:effectLst/>
                        </a:rPr>
                        <a:t> de candidats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fr-FR" sz="2000" dirty="0">
                          <a:effectLst/>
                        </a:rPr>
                        <a:t>Admis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tc>
                <a:tc>
                  <a:txBody>
                    <a:bodyPr/>
                    <a:lstStyle/>
                    <a:p>
                      <a:pPr algn="ctr">
                        <a:spcAft>
                          <a:spcPts val="0"/>
                        </a:spcAft>
                      </a:pPr>
                      <a:r>
                        <a:rPr lang="fr-FR" sz="2000" dirty="0">
                          <a:effectLst/>
                        </a:rPr>
                        <a:t>Rang du dernier</a:t>
                      </a:r>
                    </a:p>
                    <a:p>
                      <a:pPr algn="ctr">
                        <a:spcAft>
                          <a:spcPts val="0"/>
                        </a:spcAft>
                      </a:pPr>
                      <a:r>
                        <a:rPr lang="fr-FR" sz="2000" dirty="0">
                          <a:effectLst/>
                        </a:rPr>
                        <a:t>admis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fr-FR" sz="2000" dirty="0" err="1">
                          <a:effectLst/>
                        </a:rPr>
                        <a:t>Nbre</a:t>
                      </a:r>
                      <a:r>
                        <a:rPr lang="fr-FR" sz="2000" dirty="0">
                          <a:effectLst/>
                        </a:rPr>
                        <a:t> de candidats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fr-FR" sz="2000" dirty="0">
                          <a:effectLst/>
                        </a:rPr>
                        <a:t>Admis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tc>
                <a:tc>
                  <a:txBody>
                    <a:bodyPr/>
                    <a:lstStyle/>
                    <a:p>
                      <a:pPr algn="ctr">
                        <a:spcAft>
                          <a:spcPts val="0"/>
                        </a:spcAft>
                      </a:pPr>
                      <a:r>
                        <a:rPr lang="fr-FR" sz="2000" dirty="0">
                          <a:effectLst/>
                        </a:rPr>
                        <a:t>Rang du dernier</a:t>
                      </a:r>
                    </a:p>
                    <a:p>
                      <a:pPr algn="ctr">
                        <a:spcAft>
                          <a:spcPts val="0"/>
                        </a:spcAft>
                      </a:pPr>
                      <a:r>
                        <a:rPr lang="fr-FR" sz="2000" dirty="0">
                          <a:effectLst/>
                        </a:rPr>
                        <a:t>admis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fr-FR" sz="2000" dirty="0" err="1">
                          <a:effectLst/>
                        </a:rPr>
                        <a:t>Nbre</a:t>
                      </a:r>
                      <a:r>
                        <a:rPr lang="fr-FR" sz="2000" dirty="0">
                          <a:effectLst/>
                        </a:rPr>
                        <a:t> de candidats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fr-FR" sz="2000" dirty="0">
                          <a:effectLst/>
                        </a:rPr>
                        <a:t>Admis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tc>
                <a:tc>
                  <a:txBody>
                    <a:bodyPr/>
                    <a:lstStyle/>
                    <a:p>
                      <a:pPr algn="ctr">
                        <a:spcAft>
                          <a:spcPts val="0"/>
                        </a:spcAft>
                      </a:pPr>
                      <a:r>
                        <a:rPr lang="fr-FR" sz="2000" dirty="0">
                          <a:effectLst/>
                        </a:rPr>
                        <a:t>Rang du dernier</a:t>
                      </a:r>
                    </a:p>
                    <a:p>
                      <a:pPr algn="ctr">
                        <a:spcAft>
                          <a:spcPts val="0"/>
                        </a:spcAft>
                      </a:pPr>
                      <a:r>
                        <a:rPr lang="fr-FR" sz="2000" dirty="0">
                          <a:effectLst/>
                        </a:rPr>
                        <a:t>admis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5878422"/>
                  </a:ext>
                </a:extLst>
              </a:tr>
              <a:tr h="573903">
                <a:tc>
                  <a:txBody>
                    <a:bodyPr/>
                    <a:lstStyle/>
                    <a:p>
                      <a:pPr>
                        <a:spcAft>
                          <a:spcPts val="0"/>
                        </a:spcAft>
                      </a:pPr>
                      <a:r>
                        <a:rPr lang="fr-FR" sz="2400">
                          <a:effectLst/>
                        </a:rPr>
                        <a:t>L1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fr-FR" sz="2400">
                          <a:effectLst/>
                        </a:rPr>
                        <a:t>5827</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fr-FR" sz="2400">
                          <a:effectLst/>
                        </a:rPr>
                        <a:t>442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tc>
                <a:tc>
                  <a:txBody>
                    <a:bodyPr/>
                    <a:lstStyle/>
                    <a:p>
                      <a:pPr algn="ctr">
                        <a:spcAft>
                          <a:spcPts val="0"/>
                        </a:spcAft>
                      </a:pPr>
                      <a:r>
                        <a:rPr lang="fr-FR" sz="2400" dirty="0">
                          <a:effectLst/>
                        </a:rPr>
                        <a:t>1328</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fr-FR" sz="2400" dirty="0">
                          <a:effectLst/>
                        </a:rPr>
                        <a:t>5408</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fr-FR" sz="2400">
                          <a:effectLst/>
                        </a:rPr>
                        <a:t>440</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tc>
                <a:tc>
                  <a:txBody>
                    <a:bodyPr/>
                    <a:lstStyle/>
                    <a:p>
                      <a:pPr algn="ctr">
                        <a:spcAft>
                          <a:spcPts val="0"/>
                        </a:spcAft>
                      </a:pPr>
                      <a:r>
                        <a:rPr lang="fr-FR" sz="2400" dirty="0">
                          <a:effectLst/>
                        </a:rPr>
                        <a:t>1318</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fr-FR" sz="2400" dirty="0">
                          <a:effectLst/>
                        </a:rPr>
                        <a:t>5100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fr-FR" sz="2400" dirty="0">
                          <a:effectLst/>
                        </a:rPr>
                        <a:t>440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tc>
                <a:tc>
                  <a:txBody>
                    <a:bodyPr/>
                    <a:lstStyle/>
                    <a:p>
                      <a:pPr algn="ctr">
                        <a:spcAft>
                          <a:spcPts val="0"/>
                        </a:spcAft>
                      </a:pPr>
                      <a:r>
                        <a:rPr lang="fr-FR" sz="2400" b="1" baseline="0" dirty="0">
                          <a:effectLst/>
                        </a:rPr>
                        <a:t> </a:t>
                      </a:r>
                      <a:r>
                        <a:rPr lang="fr-FR" sz="2400" dirty="0">
                          <a:solidFill>
                            <a:schemeClr val="dk1"/>
                          </a:solidFill>
                          <a:effectLst/>
                          <a:latin typeface="+mn-lt"/>
                          <a:ea typeface="+mn-ea"/>
                          <a:cs typeface="+mn-cs"/>
                        </a:rPr>
                        <a:t>1307</a:t>
                      </a:r>
                    </a:p>
                  </a:txBody>
                  <a:tcPr marL="67479" marR="67479"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5324</a:t>
                      </a:r>
                    </a:p>
                  </a:txBody>
                  <a:tcPr marL="67479" marR="67479"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fr-FR" sz="2400" dirty="0">
                          <a:effectLst/>
                        </a:rPr>
                        <a:t>440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tc>
                <a:tc>
                  <a:txBody>
                    <a:bodyPr/>
                    <a:lstStyle/>
                    <a:p>
                      <a:pPr algn="ctr">
                        <a:spcAft>
                          <a:spcPts val="0"/>
                        </a:spcAft>
                      </a:pPr>
                      <a:r>
                        <a:rPr lang="fr-FR" sz="2400" b="1" baseline="0" dirty="0">
                          <a:effectLst/>
                        </a:rPr>
                        <a:t> </a:t>
                      </a:r>
                      <a:r>
                        <a:rPr lang="fr-FR" sz="2400" b="0" baseline="0" dirty="0">
                          <a:effectLst/>
                        </a:rPr>
                        <a:t>1325</a:t>
                      </a:r>
                      <a:endParaRPr lang="fr-FR" sz="2400" b="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6137443"/>
                  </a:ext>
                </a:extLst>
              </a:tr>
              <a:tr h="573903">
                <a:tc>
                  <a:txBody>
                    <a:bodyPr/>
                    <a:lstStyle/>
                    <a:p>
                      <a:pPr>
                        <a:spcAft>
                          <a:spcPts val="0"/>
                        </a:spcAft>
                      </a:pPr>
                      <a:r>
                        <a:rPr lang="fr-FR" sz="2400">
                          <a:effectLst/>
                        </a:rPr>
                        <a:t>LAS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fr-FR" sz="2400">
                          <a:effectLst/>
                        </a:rPr>
                        <a:t>2863</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a:effectLst/>
                        </a:rPr>
                        <a:t>120</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dirty="0">
                          <a:effectLst/>
                        </a:rPr>
                        <a:t>336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a:effectLst/>
                        </a:rPr>
                        <a:t>2622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a:effectLst/>
                        </a:rPr>
                        <a:t>120</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dirty="0">
                          <a:effectLst/>
                        </a:rPr>
                        <a:t>320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dirty="0">
                          <a:effectLst/>
                        </a:rPr>
                        <a:t>2670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a:effectLst/>
                        </a:rPr>
                        <a:t>137</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dirty="0">
                          <a:effectLst/>
                        </a:rPr>
                        <a:t>326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dirty="0">
                          <a:effectLst/>
                        </a:rPr>
                        <a:t>2278</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dirty="0">
                          <a:effectLst/>
                        </a:rPr>
                        <a:t>120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392</a:t>
                      </a:r>
                    </a:p>
                  </a:txBody>
                  <a:tcPr marL="67479" marR="6747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6336096"/>
                  </a:ext>
                </a:extLst>
              </a:tr>
            </a:tbl>
          </a:graphicData>
        </a:graphic>
      </p:graphicFrame>
      <p:sp>
        <p:nvSpPr>
          <p:cNvPr id="3" name="Espace réservé du numéro de diapositive 2"/>
          <p:cNvSpPr>
            <a:spLocks noGrp="1"/>
          </p:cNvSpPr>
          <p:nvPr>
            <p:ph type="sldNum" sz="quarter" idx="12"/>
          </p:nvPr>
        </p:nvSpPr>
        <p:spPr/>
        <p:txBody>
          <a:bodyPr/>
          <a:lstStyle/>
          <a:p>
            <a:fld id="{935F9AA5-BE22-4C36-8B95-5AA10E261444}" type="slidenum">
              <a:rPr lang="fr-FR" smtClean="0"/>
              <a:pPr/>
              <a:t>14</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Candidatures et admissions l’an dernier</a:t>
            </a:r>
          </a:p>
        </p:txBody>
      </p:sp>
      <p:sp>
        <p:nvSpPr>
          <p:cNvPr id="12" name="ZoneTexte 11">
            <a:extLst>
              <a:ext uri="{FF2B5EF4-FFF2-40B4-BE49-F238E27FC236}">
                <a16:creationId xmlns:a16="http://schemas.microsoft.com/office/drawing/2014/main" id="{3A5602CA-8613-4236-9B41-F4934C2B90E0}"/>
              </a:ext>
            </a:extLst>
          </p:cNvPr>
          <p:cNvSpPr txBox="1"/>
          <p:nvPr/>
        </p:nvSpPr>
        <p:spPr>
          <a:xfrm>
            <a:off x="2604471" y="7290773"/>
            <a:ext cx="5805402" cy="830997"/>
          </a:xfrm>
          <a:prstGeom prst="rect">
            <a:avLst/>
          </a:prstGeom>
          <a:noFill/>
        </p:spPr>
        <p:txBody>
          <a:bodyPr wrap="square" rtlCol="0">
            <a:spAutoFit/>
          </a:bodyPr>
          <a:lstStyle/>
          <a:p>
            <a:pPr algn="ctr"/>
            <a:r>
              <a:rPr lang="fr-FR" altLang="x-none" sz="2400" b="1" dirty="0">
                <a:solidFill>
                  <a:srgbClr val="C00000"/>
                </a:solidFill>
              </a:rPr>
              <a:t>Environ 8000 dossiers gérés par la Commission d’Examen des Vœux STAPS</a:t>
            </a:r>
            <a:endParaRPr lang="fr-FR" sz="2400" b="1" dirty="0">
              <a:solidFill>
                <a:srgbClr val="C00000"/>
              </a:solidFill>
            </a:endParaRPr>
          </a:p>
        </p:txBody>
      </p:sp>
      <p:cxnSp>
        <p:nvCxnSpPr>
          <p:cNvPr id="9" name="Connecteur droit avec flèche 8">
            <a:extLst>
              <a:ext uri="{FF2B5EF4-FFF2-40B4-BE49-F238E27FC236}">
                <a16:creationId xmlns:a16="http://schemas.microsoft.com/office/drawing/2014/main" id="{1EADE76C-C6A9-43D0-A207-D74D89F1249B}"/>
              </a:ext>
            </a:extLst>
          </p:cNvPr>
          <p:cNvCxnSpPr>
            <a:cxnSpLocks/>
          </p:cNvCxnSpPr>
          <p:nvPr/>
        </p:nvCxnSpPr>
        <p:spPr>
          <a:xfrm flipH="1">
            <a:off x="8424019" y="6018188"/>
            <a:ext cx="3168352" cy="16561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8CEF78DF-0C19-4C87-B2CA-6008756885B6}"/>
              </a:ext>
            </a:extLst>
          </p:cNvPr>
          <p:cNvSpPr/>
          <p:nvPr/>
        </p:nvSpPr>
        <p:spPr bwMode="auto">
          <a:xfrm>
            <a:off x="11039724" y="4362004"/>
            <a:ext cx="1584176" cy="165618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6911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phique 12">
            <a:extLst>
              <a:ext uri="{FF2B5EF4-FFF2-40B4-BE49-F238E27FC236}">
                <a16:creationId xmlns:a16="http://schemas.microsoft.com/office/drawing/2014/main" id="{E8901C98-A693-403B-8559-667E02967ADA}"/>
              </a:ext>
            </a:extLst>
          </p:cNvPr>
          <p:cNvGraphicFramePr>
            <a:graphicFrameLocks/>
          </p:cNvGraphicFramePr>
          <p:nvPr>
            <p:extLst>
              <p:ext uri="{D42A27DB-BD31-4B8C-83A1-F6EECF244321}">
                <p14:modId xmlns:p14="http://schemas.microsoft.com/office/powerpoint/2010/main" val="390227064"/>
              </p:ext>
            </p:extLst>
          </p:nvPr>
        </p:nvGraphicFramePr>
        <p:xfrm>
          <a:off x="1367235" y="2321580"/>
          <a:ext cx="11089232" cy="6696734"/>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935F9AA5-BE22-4C36-8B95-5AA10E261444}" type="slidenum">
              <a:rPr lang="fr-FR" smtClean="0"/>
              <a:pPr/>
              <a:t>15</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Evolution des candidatures </a:t>
            </a:r>
            <a:r>
              <a:rPr lang="fr-FR" b="1" dirty="0">
                <a:latin typeface="+mn-lt"/>
              </a:rPr>
              <a:t>sectorisées</a:t>
            </a:r>
            <a:r>
              <a:rPr lang="fr-FR" dirty="0">
                <a:latin typeface="+mn-lt"/>
              </a:rPr>
              <a:t> </a:t>
            </a:r>
            <a:r>
              <a:rPr lang="fr-FR" dirty="0" err="1">
                <a:latin typeface="+mn-lt"/>
              </a:rPr>
              <a:t>Parcoursup</a:t>
            </a:r>
            <a:r>
              <a:rPr lang="fr-FR" dirty="0">
                <a:latin typeface="+mn-lt"/>
              </a:rPr>
              <a:t> Nantes</a:t>
            </a:r>
          </a:p>
        </p:txBody>
      </p:sp>
      <p:grpSp>
        <p:nvGrpSpPr>
          <p:cNvPr id="5" name="Groupe 4">
            <a:extLst>
              <a:ext uri="{FF2B5EF4-FFF2-40B4-BE49-F238E27FC236}">
                <a16:creationId xmlns:a16="http://schemas.microsoft.com/office/drawing/2014/main" id="{B01BF9D4-D09D-4591-BADA-B87A62960181}"/>
              </a:ext>
            </a:extLst>
          </p:cNvPr>
          <p:cNvGrpSpPr/>
          <p:nvPr/>
        </p:nvGrpSpPr>
        <p:grpSpPr>
          <a:xfrm>
            <a:off x="4572000" y="2752153"/>
            <a:ext cx="3380954" cy="1368152"/>
            <a:chOff x="10584259" y="1601490"/>
            <a:chExt cx="3249863" cy="1080120"/>
          </a:xfrm>
        </p:grpSpPr>
        <p:sp>
          <p:nvSpPr>
            <p:cNvPr id="7" name="ZoneTexte 6">
              <a:extLst>
                <a:ext uri="{FF2B5EF4-FFF2-40B4-BE49-F238E27FC236}">
                  <a16:creationId xmlns:a16="http://schemas.microsoft.com/office/drawing/2014/main" id="{B38F9098-CA05-43E2-AE20-BD31DFE50768}"/>
                </a:ext>
              </a:extLst>
            </p:cNvPr>
            <p:cNvSpPr txBox="1"/>
            <p:nvPr/>
          </p:nvSpPr>
          <p:spPr>
            <a:xfrm>
              <a:off x="10584259" y="1817514"/>
              <a:ext cx="3249863" cy="510261"/>
            </a:xfrm>
            <a:prstGeom prst="rect">
              <a:avLst/>
            </a:prstGeom>
            <a:noFill/>
          </p:spPr>
          <p:txBody>
            <a:bodyPr wrap="square" rtlCol="0">
              <a:spAutoFit/>
            </a:bodyPr>
            <a:lstStyle/>
            <a:p>
              <a:pPr algn="ctr"/>
              <a:r>
                <a:rPr lang="fr-FR" altLang="x-none" b="1" dirty="0">
                  <a:solidFill>
                    <a:srgbClr val="C00000"/>
                  </a:solidFill>
                </a:rPr>
                <a:t>1 admis pour </a:t>
              </a:r>
            </a:p>
            <a:p>
              <a:pPr algn="ctr"/>
              <a:r>
                <a:rPr lang="fr-FR" altLang="x-none" b="1" dirty="0">
                  <a:solidFill>
                    <a:srgbClr val="C00000"/>
                  </a:solidFill>
                </a:rPr>
                <a:t>6,7 candidatures sectorisées</a:t>
              </a:r>
              <a:endParaRPr lang="fr-FR" b="1" dirty="0">
                <a:solidFill>
                  <a:srgbClr val="C00000"/>
                </a:solidFill>
              </a:endParaRPr>
            </a:p>
          </p:txBody>
        </p:sp>
        <p:sp>
          <p:nvSpPr>
            <p:cNvPr id="9" name="Ellipse 8">
              <a:extLst>
                <a:ext uri="{FF2B5EF4-FFF2-40B4-BE49-F238E27FC236}">
                  <a16:creationId xmlns:a16="http://schemas.microsoft.com/office/drawing/2014/main" id="{480B8221-5F7F-49CD-984D-187EB0CFCB16}"/>
                </a:ext>
              </a:extLst>
            </p:cNvPr>
            <p:cNvSpPr/>
            <p:nvPr/>
          </p:nvSpPr>
          <p:spPr bwMode="auto">
            <a:xfrm>
              <a:off x="10728275" y="1601490"/>
              <a:ext cx="3064309"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 name="Groupe 9">
            <a:extLst>
              <a:ext uri="{FF2B5EF4-FFF2-40B4-BE49-F238E27FC236}">
                <a16:creationId xmlns:a16="http://schemas.microsoft.com/office/drawing/2014/main" id="{D045BDEA-A4D3-4325-94CA-C7DD14ED25BE}"/>
              </a:ext>
            </a:extLst>
          </p:cNvPr>
          <p:cNvGrpSpPr/>
          <p:nvPr/>
        </p:nvGrpSpPr>
        <p:grpSpPr>
          <a:xfrm>
            <a:off x="7151966" y="4028154"/>
            <a:ext cx="3380954" cy="1368152"/>
            <a:chOff x="10584259" y="1601490"/>
            <a:chExt cx="3249863" cy="1080120"/>
          </a:xfrm>
        </p:grpSpPr>
        <p:sp>
          <p:nvSpPr>
            <p:cNvPr id="11" name="ZoneTexte 10">
              <a:extLst>
                <a:ext uri="{FF2B5EF4-FFF2-40B4-BE49-F238E27FC236}">
                  <a16:creationId xmlns:a16="http://schemas.microsoft.com/office/drawing/2014/main" id="{3C047354-C790-4117-97AB-9C519D17614D}"/>
                </a:ext>
              </a:extLst>
            </p:cNvPr>
            <p:cNvSpPr txBox="1"/>
            <p:nvPr/>
          </p:nvSpPr>
          <p:spPr>
            <a:xfrm>
              <a:off x="10584259" y="1817514"/>
              <a:ext cx="3249863" cy="510261"/>
            </a:xfrm>
            <a:prstGeom prst="rect">
              <a:avLst/>
            </a:prstGeom>
            <a:noFill/>
          </p:spPr>
          <p:txBody>
            <a:bodyPr wrap="square" rtlCol="0">
              <a:spAutoFit/>
            </a:bodyPr>
            <a:lstStyle/>
            <a:p>
              <a:pPr algn="ctr"/>
              <a:r>
                <a:rPr lang="fr-FR" altLang="x-none" b="1" dirty="0">
                  <a:solidFill>
                    <a:srgbClr val="C00000"/>
                  </a:solidFill>
                </a:rPr>
                <a:t>1 admis pour </a:t>
              </a:r>
            </a:p>
            <a:p>
              <a:pPr algn="ctr"/>
              <a:r>
                <a:rPr lang="fr-FR" altLang="x-none" b="1" dirty="0">
                  <a:solidFill>
                    <a:srgbClr val="C00000"/>
                  </a:solidFill>
                </a:rPr>
                <a:t>13,7 candidatures sectorisées</a:t>
              </a:r>
              <a:endParaRPr lang="fr-FR" b="1" dirty="0">
                <a:solidFill>
                  <a:srgbClr val="C00000"/>
                </a:solidFill>
              </a:endParaRPr>
            </a:p>
          </p:txBody>
        </p:sp>
        <p:sp>
          <p:nvSpPr>
            <p:cNvPr id="12" name="Ellipse 11">
              <a:extLst>
                <a:ext uri="{FF2B5EF4-FFF2-40B4-BE49-F238E27FC236}">
                  <a16:creationId xmlns:a16="http://schemas.microsoft.com/office/drawing/2014/main" id="{D37B02F5-AB85-4DD5-9FFD-6CBAF4610264}"/>
                </a:ext>
              </a:extLst>
            </p:cNvPr>
            <p:cNvSpPr/>
            <p:nvPr/>
          </p:nvSpPr>
          <p:spPr bwMode="auto">
            <a:xfrm>
              <a:off x="10728275" y="1601490"/>
              <a:ext cx="3064309"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1073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16</a:t>
            </a:fld>
            <a:endParaRPr lang="fr-FR"/>
          </a:p>
        </p:txBody>
      </p:sp>
      <p:sp>
        <p:nvSpPr>
          <p:cNvPr id="6" name="Titre 2"/>
          <p:cNvSpPr txBox="1"/>
          <p:nvPr/>
        </p:nvSpPr>
        <p:spPr bwMode="auto">
          <a:xfrm>
            <a:off x="1278879" y="250551"/>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pPr>
              <a:defRPr/>
            </a:pPr>
            <a:r>
              <a:rPr lang="fr-FR" dirty="0" err="1">
                <a:latin typeface="Source Sans Pro"/>
              </a:rPr>
              <a:t>Parcoursup</a:t>
            </a:r>
            <a:endParaRPr dirty="0"/>
          </a:p>
        </p:txBody>
      </p:sp>
      <p:sp>
        <p:nvSpPr>
          <p:cNvPr id="5" name="Espace réservé du contenu 6">
            <a:extLst>
              <a:ext uri="{FF2B5EF4-FFF2-40B4-BE49-F238E27FC236}">
                <a16:creationId xmlns:a16="http://schemas.microsoft.com/office/drawing/2014/main" id="{C2BC13B8-2BFD-4995-9B59-CFB2AD1902E1}"/>
              </a:ext>
            </a:extLst>
          </p:cNvPr>
          <p:cNvSpPr txBox="1">
            <a:spLocks/>
          </p:cNvSpPr>
          <p:nvPr/>
        </p:nvSpPr>
        <p:spPr bwMode="auto">
          <a:xfrm>
            <a:off x="1511251" y="2432213"/>
            <a:ext cx="11681643" cy="2354491"/>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buNone/>
            </a:pPr>
            <a:endParaRPr lang="fr-FR" sz="3200" dirty="0"/>
          </a:p>
          <a:p>
            <a:pPr marL="0" lvl="0" indent="0">
              <a:buNone/>
            </a:pPr>
            <a:endParaRPr lang="fr-FR" sz="3200" dirty="0"/>
          </a:p>
          <a:p>
            <a:pPr lvl="0"/>
            <a:endParaRPr lang="fr-FR" sz="3200" dirty="0"/>
          </a:p>
          <a:p>
            <a:pPr>
              <a:lnSpc>
                <a:spcPct val="110000"/>
              </a:lnSpc>
              <a:spcAft>
                <a:spcPts val="600"/>
              </a:spcAft>
              <a:defRPr/>
            </a:pPr>
            <a:endParaRPr lang="fr-FR" dirty="0"/>
          </a:p>
          <a:p>
            <a:pPr>
              <a:lnSpc>
                <a:spcPct val="110000"/>
              </a:lnSpc>
              <a:spcAft>
                <a:spcPts val="600"/>
              </a:spcAft>
              <a:defRPr/>
            </a:pPr>
            <a:endParaRPr lang="fr-FR" dirty="0"/>
          </a:p>
        </p:txBody>
      </p:sp>
      <p:graphicFrame>
        <p:nvGraphicFramePr>
          <p:cNvPr id="15" name="Graphique 14"/>
          <p:cNvGraphicFramePr>
            <a:graphicFrameLocks/>
          </p:cNvGraphicFramePr>
          <p:nvPr/>
        </p:nvGraphicFramePr>
        <p:xfrm>
          <a:off x="1511250" y="1745506"/>
          <a:ext cx="12281333" cy="74168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6793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17</a:t>
            </a:fld>
            <a:endParaRPr lang="fr-FR"/>
          </a:p>
        </p:txBody>
      </p:sp>
      <p:sp>
        <p:nvSpPr>
          <p:cNvPr id="6" name="Titre 2"/>
          <p:cNvSpPr txBox="1"/>
          <p:nvPr/>
        </p:nvSpPr>
        <p:spPr bwMode="auto">
          <a:xfrm>
            <a:off x="1278879" y="250551"/>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pPr>
              <a:defRPr/>
            </a:pPr>
            <a:r>
              <a:rPr lang="fr-FR" dirty="0" err="1">
                <a:latin typeface="Source Sans Pro"/>
              </a:rPr>
              <a:t>Parcoursup</a:t>
            </a:r>
            <a:endParaRPr dirty="0"/>
          </a:p>
        </p:txBody>
      </p:sp>
      <p:sp>
        <p:nvSpPr>
          <p:cNvPr id="5" name="Espace réservé du contenu 6">
            <a:extLst>
              <a:ext uri="{FF2B5EF4-FFF2-40B4-BE49-F238E27FC236}">
                <a16:creationId xmlns:a16="http://schemas.microsoft.com/office/drawing/2014/main" id="{C2BC13B8-2BFD-4995-9B59-CFB2AD1902E1}"/>
              </a:ext>
            </a:extLst>
          </p:cNvPr>
          <p:cNvSpPr txBox="1">
            <a:spLocks/>
          </p:cNvSpPr>
          <p:nvPr/>
        </p:nvSpPr>
        <p:spPr bwMode="auto">
          <a:xfrm>
            <a:off x="1511251" y="2432213"/>
            <a:ext cx="11681643" cy="2354491"/>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buNone/>
            </a:pPr>
            <a:endParaRPr lang="fr-FR" sz="3200" dirty="0"/>
          </a:p>
          <a:p>
            <a:pPr marL="0" lvl="0" indent="0">
              <a:buNone/>
            </a:pPr>
            <a:endParaRPr lang="fr-FR" sz="3200" dirty="0"/>
          </a:p>
          <a:p>
            <a:pPr lvl="0"/>
            <a:endParaRPr lang="fr-FR" sz="3200" dirty="0"/>
          </a:p>
          <a:p>
            <a:pPr>
              <a:lnSpc>
                <a:spcPct val="110000"/>
              </a:lnSpc>
              <a:spcAft>
                <a:spcPts val="600"/>
              </a:spcAft>
              <a:defRPr/>
            </a:pPr>
            <a:endParaRPr lang="fr-FR" dirty="0"/>
          </a:p>
          <a:p>
            <a:pPr>
              <a:lnSpc>
                <a:spcPct val="110000"/>
              </a:lnSpc>
              <a:spcAft>
                <a:spcPts val="600"/>
              </a:spcAft>
              <a:defRPr/>
            </a:pPr>
            <a:endParaRPr lang="fr-FR" dirty="0"/>
          </a:p>
        </p:txBody>
      </p:sp>
      <p:pic>
        <p:nvPicPr>
          <p:cNvPr id="2" name="Image 1">
            <a:extLst>
              <a:ext uri="{FF2B5EF4-FFF2-40B4-BE49-F238E27FC236}">
                <a16:creationId xmlns:a16="http://schemas.microsoft.com/office/drawing/2014/main" id="{75E90A16-818D-406F-B8D7-DB264EFFB13F}"/>
              </a:ext>
            </a:extLst>
          </p:cNvPr>
          <p:cNvPicPr>
            <a:picLocks noChangeAspect="1"/>
          </p:cNvPicPr>
          <p:nvPr/>
        </p:nvPicPr>
        <p:blipFill>
          <a:blip r:embed="rId3"/>
          <a:stretch>
            <a:fillRect/>
          </a:stretch>
        </p:blipFill>
        <p:spPr>
          <a:xfrm>
            <a:off x="1614020" y="2031726"/>
            <a:ext cx="10545494" cy="6338516"/>
          </a:xfrm>
          <a:prstGeom prst="rect">
            <a:avLst/>
          </a:prstGeom>
        </p:spPr>
      </p:pic>
    </p:spTree>
    <p:extLst>
      <p:ext uri="{BB962C8B-B14F-4D97-AF65-F5344CB8AC3E}">
        <p14:creationId xmlns:p14="http://schemas.microsoft.com/office/powerpoint/2010/main" val="208229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18</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L’UFR STAPS de Nantes parmi les plus en tension</a:t>
            </a:r>
          </a:p>
        </p:txBody>
      </p:sp>
      <p:pic>
        <p:nvPicPr>
          <p:cNvPr id="7" name="Image 6">
            <a:extLst>
              <a:ext uri="{FF2B5EF4-FFF2-40B4-BE49-F238E27FC236}">
                <a16:creationId xmlns:a16="http://schemas.microsoft.com/office/drawing/2014/main" id="{E4B1040B-4177-428E-B236-175D226AA261}"/>
              </a:ext>
            </a:extLst>
          </p:cNvPr>
          <p:cNvPicPr/>
          <p:nvPr/>
        </p:nvPicPr>
        <p:blipFill rotWithShape="1">
          <a:blip r:embed="rId2"/>
          <a:srcRect l="2743" t="28449" r="45270" b="26513"/>
          <a:stretch/>
        </p:blipFill>
        <p:spPr bwMode="auto">
          <a:xfrm>
            <a:off x="862262" y="2681610"/>
            <a:ext cx="13393488" cy="6336703"/>
          </a:xfrm>
          <a:prstGeom prst="rect">
            <a:avLst/>
          </a:prstGeom>
          <a:ln>
            <a:noFill/>
          </a:ln>
          <a:extLst>
            <a:ext uri="{53640926-AAD7-44D8-BBD7-CCE9431645EC}">
              <a14:shadowObscured xmlns:a14="http://schemas.microsoft.com/office/drawing/2010/main"/>
            </a:ext>
          </a:extLst>
        </p:spPr>
      </p:pic>
      <p:sp>
        <p:nvSpPr>
          <p:cNvPr id="2" name="Ellipse 1">
            <a:extLst>
              <a:ext uri="{FF2B5EF4-FFF2-40B4-BE49-F238E27FC236}">
                <a16:creationId xmlns:a16="http://schemas.microsoft.com/office/drawing/2014/main" id="{9B326D72-1FE1-470D-A67C-592607191BA5}"/>
              </a:ext>
            </a:extLst>
          </p:cNvPr>
          <p:cNvSpPr/>
          <p:nvPr/>
        </p:nvSpPr>
        <p:spPr bwMode="auto">
          <a:xfrm>
            <a:off x="2879403" y="6930082"/>
            <a:ext cx="216024" cy="1368152"/>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B76CF12E-A84C-44D2-A129-2E8815FF5002}"/>
              </a:ext>
            </a:extLst>
          </p:cNvPr>
          <p:cNvSpPr txBox="1"/>
          <p:nvPr/>
        </p:nvSpPr>
        <p:spPr>
          <a:xfrm>
            <a:off x="6911851" y="5849961"/>
            <a:ext cx="864096" cy="307777"/>
          </a:xfrm>
          <a:prstGeom prst="rect">
            <a:avLst/>
          </a:prstGeom>
          <a:noFill/>
        </p:spPr>
        <p:txBody>
          <a:bodyPr wrap="square" rtlCol="0">
            <a:spAutoFit/>
          </a:bodyPr>
          <a:lstStyle/>
          <a:p>
            <a:r>
              <a:rPr lang="fr-FR" sz="1400" dirty="0"/>
              <a:t>Le Mans</a:t>
            </a:r>
          </a:p>
        </p:txBody>
      </p:sp>
      <p:sp>
        <p:nvSpPr>
          <p:cNvPr id="8" name="ZoneTexte 7">
            <a:extLst>
              <a:ext uri="{FF2B5EF4-FFF2-40B4-BE49-F238E27FC236}">
                <a16:creationId xmlns:a16="http://schemas.microsoft.com/office/drawing/2014/main" id="{96E3BF99-A33F-455B-818E-10653812B87A}"/>
              </a:ext>
            </a:extLst>
          </p:cNvPr>
          <p:cNvSpPr txBox="1"/>
          <p:nvPr/>
        </p:nvSpPr>
        <p:spPr>
          <a:xfrm>
            <a:off x="7415907" y="4148192"/>
            <a:ext cx="1757163" cy="523220"/>
          </a:xfrm>
          <a:prstGeom prst="rect">
            <a:avLst/>
          </a:prstGeom>
          <a:noFill/>
        </p:spPr>
        <p:txBody>
          <a:bodyPr wrap="square" rtlCol="0">
            <a:spAutoFit/>
          </a:bodyPr>
          <a:lstStyle/>
          <a:p>
            <a:r>
              <a:rPr lang="fr-FR" sz="1400" dirty="0"/>
              <a:t>St-Brieuc (Annexe Rennes 2)</a:t>
            </a:r>
          </a:p>
        </p:txBody>
      </p:sp>
      <p:sp>
        <p:nvSpPr>
          <p:cNvPr id="9" name="ZoneTexte 8">
            <a:extLst>
              <a:ext uri="{FF2B5EF4-FFF2-40B4-BE49-F238E27FC236}">
                <a16:creationId xmlns:a16="http://schemas.microsoft.com/office/drawing/2014/main" id="{5ACD2623-653C-43D2-9396-6E7417A96297}"/>
              </a:ext>
            </a:extLst>
          </p:cNvPr>
          <p:cNvSpPr txBox="1"/>
          <p:nvPr/>
        </p:nvSpPr>
        <p:spPr>
          <a:xfrm>
            <a:off x="9086576" y="4235685"/>
            <a:ext cx="864096" cy="523220"/>
          </a:xfrm>
          <a:prstGeom prst="rect">
            <a:avLst/>
          </a:prstGeom>
          <a:noFill/>
        </p:spPr>
        <p:txBody>
          <a:bodyPr wrap="square" rtlCol="0">
            <a:spAutoFit/>
          </a:bodyPr>
          <a:lstStyle/>
          <a:p>
            <a:r>
              <a:rPr lang="fr-FR" sz="1400" dirty="0"/>
              <a:t>Vannes (privé)</a:t>
            </a:r>
          </a:p>
        </p:txBody>
      </p:sp>
      <p:sp>
        <p:nvSpPr>
          <p:cNvPr id="10" name="ZoneTexte 9">
            <a:extLst>
              <a:ext uri="{FF2B5EF4-FFF2-40B4-BE49-F238E27FC236}">
                <a16:creationId xmlns:a16="http://schemas.microsoft.com/office/drawing/2014/main" id="{D726B837-4B22-4F47-B79C-9E147FD9E2F0}"/>
              </a:ext>
            </a:extLst>
          </p:cNvPr>
          <p:cNvSpPr txBox="1"/>
          <p:nvPr/>
        </p:nvSpPr>
        <p:spPr>
          <a:xfrm>
            <a:off x="9915277" y="5038129"/>
            <a:ext cx="576064" cy="307777"/>
          </a:xfrm>
          <a:prstGeom prst="rect">
            <a:avLst/>
          </a:prstGeom>
          <a:noFill/>
        </p:spPr>
        <p:txBody>
          <a:bodyPr wrap="square" rtlCol="0">
            <a:spAutoFit/>
          </a:bodyPr>
          <a:lstStyle/>
          <a:p>
            <a:r>
              <a:rPr lang="fr-FR" sz="1400" dirty="0"/>
              <a:t>Brest</a:t>
            </a:r>
          </a:p>
        </p:txBody>
      </p:sp>
      <p:sp>
        <p:nvSpPr>
          <p:cNvPr id="11" name="ZoneTexte 10">
            <a:extLst>
              <a:ext uri="{FF2B5EF4-FFF2-40B4-BE49-F238E27FC236}">
                <a16:creationId xmlns:a16="http://schemas.microsoft.com/office/drawing/2014/main" id="{D9CAC16A-4BAA-4A15-841B-E375476ED466}"/>
              </a:ext>
            </a:extLst>
          </p:cNvPr>
          <p:cNvSpPr txBox="1"/>
          <p:nvPr/>
        </p:nvSpPr>
        <p:spPr>
          <a:xfrm>
            <a:off x="10728275" y="4265786"/>
            <a:ext cx="864096" cy="523220"/>
          </a:xfrm>
          <a:prstGeom prst="rect">
            <a:avLst/>
          </a:prstGeom>
          <a:noFill/>
        </p:spPr>
        <p:txBody>
          <a:bodyPr wrap="square" rtlCol="0">
            <a:spAutoFit/>
          </a:bodyPr>
          <a:lstStyle/>
          <a:p>
            <a:r>
              <a:rPr lang="fr-FR" sz="1400" dirty="0"/>
              <a:t>IFEPSA (privé)</a:t>
            </a:r>
          </a:p>
        </p:txBody>
      </p:sp>
      <p:cxnSp>
        <p:nvCxnSpPr>
          <p:cNvPr id="12" name="Connecteur droit avec flèche 11">
            <a:extLst>
              <a:ext uri="{FF2B5EF4-FFF2-40B4-BE49-F238E27FC236}">
                <a16:creationId xmlns:a16="http://schemas.microsoft.com/office/drawing/2014/main" id="{D40C756E-C783-4EAD-863F-426DF770BE08}"/>
              </a:ext>
            </a:extLst>
          </p:cNvPr>
          <p:cNvCxnSpPr/>
          <p:nvPr/>
        </p:nvCxnSpPr>
        <p:spPr>
          <a:xfrm>
            <a:off x="7559923" y="6137994"/>
            <a:ext cx="288032" cy="216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D13FBD52-7E79-4C86-B794-481C30CC0D29}"/>
              </a:ext>
            </a:extLst>
          </p:cNvPr>
          <p:cNvCxnSpPr>
            <a:cxnSpLocks/>
          </p:cNvCxnSpPr>
          <p:nvPr/>
        </p:nvCxnSpPr>
        <p:spPr>
          <a:xfrm>
            <a:off x="9504139" y="4814327"/>
            <a:ext cx="123106" cy="13434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A6E7A9B9-0689-4C74-B42E-E115458AF449}"/>
              </a:ext>
            </a:extLst>
          </p:cNvPr>
          <p:cNvCxnSpPr>
            <a:cxnSpLocks/>
            <a:stCxn id="10" idx="2"/>
          </p:cNvCxnSpPr>
          <p:nvPr/>
        </p:nvCxnSpPr>
        <p:spPr>
          <a:xfrm flipH="1">
            <a:off x="9800306" y="5345906"/>
            <a:ext cx="403003" cy="7920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91D486E7-74F7-40C4-8D9A-A5DDE3A3A9E2}"/>
              </a:ext>
            </a:extLst>
          </p:cNvPr>
          <p:cNvCxnSpPr>
            <a:cxnSpLocks/>
            <a:stCxn id="11" idx="2"/>
          </p:cNvCxnSpPr>
          <p:nvPr/>
        </p:nvCxnSpPr>
        <p:spPr>
          <a:xfrm>
            <a:off x="11160323" y="4789006"/>
            <a:ext cx="372356" cy="8781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F63F6308-615E-4DDA-9588-08FDD6ABE953}"/>
              </a:ext>
            </a:extLst>
          </p:cNvPr>
          <p:cNvCxnSpPr>
            <a:cxnSpLocks/>
          </p:cNvCxnSpPr>
          <p:nvPr/>
        </p:nvCxnSpPr>
        <p:spPr>
          <a:xfrm>
            <a:off x="7962926" y="4671412"/>
            <a:ext cx="101053" cy="16622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3149D7F6-10DA-4D8A-95C1-0741BC36BDE6}"/>
              </a:ext>
            </a:extLst>
          </p:cNvPr>
          <p:cNvCxnSpPr>
            <a:cxnSpLocks/>
          </p:cNvCxnSpPr>
          <p:nvPr/>
        </p:nvCxnSpPr>
        <p:spPr>
          <a:xfrm>
            <a:off x="2182987" y="6060935"/>
            <a:ext cx="269138" cy="1229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CAB7B0CD-4E2F-4C92-A75D-79655DE8F960}"/>
              </a:ext>
            </a:extLst>
          </p:cNvPr>
          <p:cNvCxnSpPr>
            <a:cxnSpLocks/>
          </p:cNvCxnSpPr>
          <p:nvPr/>
        </p:nvCxnSpPr>
        <p:spPr>
          <a:xfrm flipH="1">
            <a:off x="2807395" y="5240015"/>
            <a:ext cx="375924" cy="19060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2180191A-0EF6-4BD0-8066-07330022B404}"/>
              </a:ext>
            </a:extLst>
          </p:cNvPr>
          <p:cNvSpPr txBox="1"/>
          <p:nvPr/>
        </p:nvSpPr>
        <p:spPr>
          <a:xfrm>
            <a:off x="1804053" y="5753158"/>
            <a:ext cx="864096" cy="307777"/>
          </a:xfrm>
          <a:prstGeom prst="rect">
            <a:avLst/>
          </a:prstGeom>
          <a:noFill/>
        </p:spPr>
        <p:txBody>
          <a:bodyPr wrap="square" rtlCol="0">
            <a:spAutoFit/>
          </a:bodyPr>
          <a:lstStyle/>
          <a:p>
            <a:r>
              <a:rPr lang="fr-FR" sz="1400" dirty="0"/>
              <a:t>Poitiers</a:t>
            </a:r>
          </a:p>
        </p:txBody>
      </p:sp>
      <p:sp>
        <p:nvSpPr>
          <p:cNvPr id="32" name="ZoneTexte 31">
            <a:extLst>
              <a:ext uri="{FF2B5EF4-FFF2-40B4-BE49-F238E27FC236}">
                <a16:creationId xmlns:a16="http://schemas.microsoft.com/office/drawing/2014/main" id="{AC198A7C-213D-4A6D-ABFA-1C93217C1014}"/>
              </a:ext>
            </a:extLst>
          </p:cNvPr>
          <p:cNvSpPr txBox="1"/>
          <p:nvPr/>
        </p:nvSpPr>
        <p:spPr>
          <a:xfrm>
            <a:off x="2807395" y="4914501"/>
            <a:ext cx="864096" cy="307777"/>
          </a:xfrm>
          <a:prstGeom prst="rect">
            <a:avLst/>
          </a:prstGeom>
          <a:noFill/>
        </p:spPr>
        <p:txBody>
          <a:bodyPr wrap="square" rtlCol="0">
            <a:spAutoFit/>
          </a:bodyPr>
          <a:lstStyle/>
          <a:p>
            <a:r>
              <a:rPr lang="fr-FR" sz="1400" dirty="0"/>
              <a:t>Rennes 2</a:t>
            </a:r>
          </a:p>
        </p:txBody>
      </p:sp>
      <p:grpSp>
        <p:nvGrpSpPr>
          <p:cNvPr id="21" name="Groupe 20">
            <a:extLst>
              <a:ext uri="{FF2B5EF4-FFF2-40B4-BE49-F238E27FC236}">
                <a16:creationId xmlns:a16="http://schemas.microsoft.com/office/drawing/2014/main" id="{40202439-9918-40E7-B427-0EA373A25396}"/>
              </a:ext>
            </a:extLst>
          </p:cNvPr>
          <p:cNvGrpSpPr/>
          <p:nvPr/>
        </p:nvGrpSpPr>
        <p:grpSpPr>
          <a:xfrm>
            <a:off x="9709329" y="1391369"/>
            <a:ext cx="3380954" cy="1368152"/>
            <a:chOff x="10635497" y="1601490"/>
            <a:chExt cx="3249863" cy="1080120"/>
          </a:xfrm>
        </p:grpSpPr>
        <p:sp>
          <p:nvSpPr>
            <p:cNvPr id="22" name="ZoneTexte 21">
              <a:extLst>
                <a:ext uri="{FF2B5EF4-FFF2-40B4-BE49-F238E27FC236}">
                  <a16:creationId xmlns:a16="http://schemas.microsoft.com/office/drawing/2014/main" id="{CFA6A80C-AEE6-4E6A-8E77-B4AB376FC58F}"/>
                </a:ext>
              </a:extLst>
            </p:cNvPr>
            <p:cNvSpPr txBox="1"/>
            <p:nvPr/>
          </p:nvSpPr>
          <p:spPr>
            <a:xfrm>
              <a:off x="10635497" y="1924049"/>
              <a:ext cx="3249863" cy="510261"/>
            </a:xfrm>
            <a:prstGeom prst="rect">
              <a:avLst/>
            </a:prstGeom>
            <a:noFill/>
          </p:spPr>
          <p:txBody>
            <a:bodyPr wrap="square" rtlCol="0">
              <a:spAutoFit/>
            </a:bodyPr>
            <a:lstStyle/>
            <a:p>
              <a:pPr algn="ctr"/>
              <a:r>
                <a:rPr lang="fr-FR" altLang="x-none" b="1" dirty="0">
                  <a:solidFill>
                    <a:srgbClr val="C00000"/>
                  </a:solidFill>
                  <a:hlinkClick r:id="rId3"/>
                </a:rPr>
                <a:t>Cartographie interactive des formations STAPS en France</a:t>
              </a:r>
              <a:endParaRPr lang="fr-FR" b="1" dirty="0">
                <a:solidFill>
                  <a:srgbClr val="C00000"/>
                </a:solidFill>
              </a:endParaRPr>
            </a:p>
          </p:txBody>
        </p:sp>
        <p:sp>
          <p:nvSpPr>
            <p:cNvPr id="23" name="Ellipse 22">
              <a:extLst>
                <a:ext uri="{FF2B5EF4-FFF2-40B4-BE49-F238E27FC236}">
                  <a16:creationId xmlns:a16="http://schemas.microsoft.com/office/drawing/2014/main" id="{E2EAEF09-1DDD-4CFA-BBA4-0C806EF2D443}"/>
                </a:ext>
              </a:extLst>
            </p:cNvPr>
            <p:cNvSpPr/>
            <p:nvPr/>
          </p:nvSpPr>
          <p:spPr bwMode="auto">
            <a:xfrm>
              <a:off x="10728275" y="1601490"/>
              <a:ext cx="3064309"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7632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871291" y="2897634"/>
            <a:ext cx="11091776" cy="5318379"/>
          </a:xfrm>
        </p:spPr>
        <p:txBody>
          <a:bodyPr/>
          <a:lstStyle/>
          <a:p>
            <a:pPr>
              <a:defRPr/>
            </a:pPr>
            <a:r>
              <a:rPr lang="fr-FR" dirty="0"/>
              <a:t>Modalités nationales d’évaluation des candidatures </a:t>
            </a:r>
            <a:r>
              <a:rPr lang="fr-FR" dirty="0" err="1">
                <a:hlinkClick r:id="rId2"/>
              </a:rPr>
              <a:t>Parcoursup</a:t>
            </a:r>
            <a:endParaRPr lang="fr-FR" dirty="0"/>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19</a:t>
            </a:fld>
            <a:endParaRPr lang="fr-FR"/>
          </a:p>
        </p:txBody>
      </p:sp>
    </p:spTree>
    <p:extLst>
      <p:ext uri="{BB962C8B-B14F-4D97-AF65-F5344CB8AC3E}">
        <p14:creationId xmlns:p14="http://schemas.microsoft.com/office/powerpoint/2010/main" val="14371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799283" y="2897634"/>
            <a:ext cx="11091776" cy="2659190"/>
          </a:xfrm>
        </p:spPr>
        <p:txBody>
          <a:bodyPr/>
          <a:lstStyle/>
          <a:p>
            <a:pPr>
              <a:defRPr/>
            </a:pPr>
            <a:r>
              <a:rPr lang="fr-FR" dirty="0"/>
              <a:t>Découvrir l’UFR STAPS</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2</a:t>
            </a:fld>
            <a:endParaRPr lang="fr-FR"/>
          </a:p>
        </p:txBody>
      </p:sp>
    </p:spTree>
    <p:extLst>
      <p:ext uri="{BB962C8B-B14F-4D97-AF65-F5344CB8AC3E}">
        <p14:creationId xmlns:p14="http://schemas.microsoft.com/office/powerpoint/2010/main" val="13256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367235" y="879784"/>
            <a:ext cx="11091776" cy="3434786"/>
          </a:xfrm>
        </p:spPr>
        <p:txBody>
          <a:bodyPr/>
          <a:lstStyle/>
          <a:p>
            <a:pPr algn="ctr">
              <a:defRPr/>
            </a:pPr>
            <a:r>
              <a:rPr lang="fr-FR" dirty="0"/>
              <a:t>5 attendus nationaux</a:t>
            </a:r>
          </a:p>
          <a:p>
            <a:pPr algn="ctr">
              <a:defRPr/>
            </a:pPr>
            <a:endParaRPr lang="fr-FR" sz="4400" dirty="0"/>
          </a:p>
          <a:p>
            <a:pPr algn="ctr">
              <a:defRPr/>
            </a:pPr>
            <a:r>
              <a:rPr lang="fr-FR" sz="5400" dirty="0"/>
              <a:t>Une note /20 issue de 150 coefficients</a:t>
            </a:r>
          </a:p>
          <a:p>
            <a:pPr algn="ctr">
              <a:defRPr/>
            </a:pPr>
            <a:r>
              <a:rPr lang="fr-FR" sz="5400" dirty="0"/>
              <a:t>pour classer les candidatures</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20</a:t>
            </a:fld>
            <a:endParaRPr lang="fr-FR"/>
          </a:p>
        </p:txBody>
      </p:sp>
      <p:sp>
        <p:nvSpPr>
          <p:cNvPr id="5" name="Ellipse 4">
            <a:extLst>
              <a:ext uri="{FF2B5EF4-FFF2-40B4-BE49-F238E27FC236}">
                <a16:creationId xmlns:a16="http://schemas.microsoft.com/office/drawing/2014/main" id="{8E7E7FA1-CAE7-4CA7-A898-D1F503EE7A8C}"/>
              </a:ext>
            </a:extLst>
          </p:cNvPr>
          <p:cNvSpPr/>
          <p:nvPr/>
        </p:nvSpPr>
        <p:spPr>
          <a:xfrm>
            <a:off x="6623819" y="4730234"/>
            <a:ext cx="4750735" cy="4072056"/>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2E1AAE6-A30B-42D5-A0DC-33A69D83FE43}"/>
              </a:ext>
            </a:extLst>
          </p:cNvPr>
          <p:cNvSpPr txBox="1"/>
          <p:nvPr/>
        </p:nvSpPr>
        <p:spPr>
          <a:xfrm>
            <a:off x="6785837" y="5067870"/>
            <a:ext cx="4426697" cy="1631216"/>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Accéder au détail </a:t>
            </a:r>
          </a:p>
          <a:p>
            <a:pPr algn="ctr"/>
            <a:r>
              <a:rPr lang="fr-FR" sz="2400" b="1" i="1" dirty="0">
                <a:solidFill>
                  <a:srgbClr val="C00000"/>
                </a:solidFill>
                <a:latin typeface="Source Sans Pro" panose="020B0503030403020204" pitchFamily="34" charset="0"/>
                <a:ea typeface="Source Sans Pro" panose="020B0503030403020204" pitchFamily="34" charset="0"/>
              </a:rPr>
              <a:t>des modalités de calcul </a:t>
            </a:r>
          </a:p>
          <a:p>
            <a:pPr algn="ctr"/>
            <a:r>
              <a:rPr lang="fr-FR" sz="2400" b="1" i="1" dirty="0">
                <a:solidFill>
                  <a:srgbClr val="C00000"/>
                </a:solidFill>
                <a:latin typeface="Source Sans Pro" panose="020B0503030403020204" pitchFamily="34" charset="0"/>
                <a:ea typeface="Source Sans Pro" panose="020B0503030403020204" pitchFamily="34" charset="0"/>
              </a:rPr>
              <a:t>de la note /20</a:t>
            </a:r>
          </a:p>
          <a:p>
            <a:pPr algn="ctr"/>
            <a:endParaRPr lang="fr-FR" sz="2800" b="1" i="1" dirty="0">
              <a:solidFill>
                <a:srgbClr val="C00000"/>
              </a:solidFill>
              <a:latin typeface="Source Sans Pro" panose="020B0503030403020204" pitchFamily="34" charset="0"/>
              <a:ea typeface="Source Sans Pro" panose="020B0503030403020204" pitchFamily="34" charset="0"/>
            </a:endParaRPr>
          </a:p>
        </p:txBody>
      </p:sp>
      <p:sp>
        <p:nvSpPr>
          <p:cNvPr id="7" name="ZoneTexte 6">
            <a:extLst>
              <a:ext uri="{FF2B5EF4-FFF2-40B4-BE49-F238E27FC236}">
                <a16:creationId xmlns:a16="http://schemas.microsoft.com/office/drawing/2014/main" id="{666989B6-1A8F-4898-81C3-FDBD0B4DF16A}"/>
              </a:ext>
            </a:extLst>
          </p:cNvPr>
          <p:cNvSpPr txBox="1"/>
          <p:nvPr/>
        </p:nvSpPr>
        <p:spPr>
          <a:xfrm>
            <a:off x="2135792" y="5257929"/>
            <a:ext cx="3000442" cy="2862322"/>
          </a:xfrm>
          <a:prstGeom prst="rect">
            <a:avLst/>
          </a:prstGeom>
          <a:noFill/>
        </p:spPr>
        <p:txBody>
          <a:bodyPr wrap="square" rtlCol="0">
            <a:spAutoFit/>
          </a:bodyPr>
          <a:lstStyle/>
          <a:p>
            <a:pPr algn="ctr"/>
            <a:r>
              <a:rPr lang="fr-FR" sz="3600" b="1" i="1" dirty="0">
                <a:solidFill>
                  <a:srgbClr val="C00000"/>
                </a:solidFill>
                <a:latin typeface="Source Sans Pro" panose="020B0503030403020204" pitchFamily="34" charset="0"/>
                <a:ea typeface="Source Sans Pro" panose="020B0503030403020204" pitchFamily="34" charset="0"/>
              </a:rPr>
              <a:t>Ce n’est pas un robot qui classe les dossiers dans </a:t>
            </a:r>
            <a:r>
              <a:rPr lang="fr-FR" sz="3600" b="1" i="1" dirty="0" err="1">
                <a:solidFill>
                  <a:srgbClr val="C00000"/>
                </a:solidFill>
                <a:latin typeface="Source Sans Pro" panose="020B0503030403020204" pitchFamily="34" charset="0"/>
                <a:ea typeface="Source Sans Pro" panose="020B0503030403020204" pitchFamily="34" charset="0"/>
              </a:rPr>
              <a:t>Parcoursup</a:t>
            </a:r>
            <a:r>
              <a:rPr lang="fr-FR" sz="3600" b="1" i="1" dirty="0">
                <a:solidFill>
                  <a:srgbClr val="C00000"/>
                </a:solidFill>
                <a:latin typeface="Source Sans Pro" panose="020B0503030403020204" pitchFamily="34" charset="0"/>
                <a:ea typeface="Source Sans Pro" panose="020B0503030403020204" pitchFamily="34" charset="0"/>
              </a:rPr>
              <a:t> !</a:t>
            </a:r>
          </a:p>
        </p:txBody>
      </p:sp>
      <p:pic>
        <p:nvPicPr>
          <p:cNvPr id="9" name="Image 8">
            <a:extLst>
              <a:ext uri="{FF2B5EF4-FFF2-40B4-BE49-F238E27FC236}">
                <a16:creationId xmlns:a16="http://schemas.microsoft.com/office/drawing/2014/main" id="{4FE4A845-1D65-4FA5-8A29-CA1C51B025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7955" y="6282010"/>
            <a:ext cx="2249190" cy="2249190"/>
          </a:xfrm>
          <a:prstGeom prst="rect">
            <a:avLst/>
          </a:prstGeom>
        </p:spPr>
      </p:pic>
    </p:spTree>
    <p:extLst>
      <p:ext uri="{BB962C8B-B14F-4D97-AF65-F5344CB8AC3E}">
        <p14:creationId xmlns:p14="http://schemas.microsoft.com/office/powerpoint/2010/main" val="389999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F7991-93E0-4A6B-B3CC-008941835909}"/>
              </a:ext>
            </a:extLst>
          </p:cNvPr>
          <p:cNvSpPr/>
          <p:nvPr/>
        </p:nvSpPr>
        <p:spPr bwMode="auto">
          <a:xfrm>
            <a:off x="11188840" y="2381403"/>
            <a:ext cx="3064359" cy="6732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21</a:t>
            </a:fld>
            <a:endParaRPr lang="fr-FR"/>
          </a:p>
        </p:txBody>
      </p:sp>
      <p:sp>
        <p:nvSpPr>
          <p:cNvPr id="5" name="Espace réservé du contenu 6"/>
          <p:cNvSpPr txBox="1">
            <a:spLocks/>
          </p:cNvSpPr>
          <p:nvPr/>
        </p:nvSpPr>
        <p:spPr bwMode="auto">
          <a:xfrm>
            <a:off x="1211633" y="1979438"/>
            <a:ext cx="11887200" cy="7605159"/>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514350" indent="-514350">
              <a:lnSpc>
                <a:spcPct val="110000"/>
              </a:lnSpc>
              <a:spcAft>
                <a:spcPts val="600"/>
              </a:spcAft>
              <a:buFont typeface="+mj-lt"/>
              <a:buAutoNum type="arabicPeriod"/>
              <a:defRPr/>
            </a:pPr>
            <a:r>
              <a:rPr lang="fr-FR" altLang="x-none" sz="3200" dirty="0"/>
              <a:t>Compétences scientifiques</a:t>
            </a:r>
          </a:p>
          <a:p>
            <a:pPr marL="514350" indent="-514350">
              <a:lnSpc>
                <a:spcPct val="110000"/>
              </a:lnSpc>
              <a:spcAft>
                <a:spcPts val="600"/>
              </a:spcAft>
              <a:buFont typeface="+mj-lt"/>
              <a:buAutoNum type="arabicPeriod"/>
              <a:defRPr/>
            </a:pPr>
            <a:endParaRPr lang="fr-FR" altLang="x-none" sz="2400" dirty="0"/>
          </a:p>
          <a:p>
            <a:pPr marL="514350" indent="-514350">
              <a:lnSpc>
                <a:spcPct val="110000"/>
              </a:lnSpc>
              <a:spcAft>
                <a:spcPts val="600"/>
              </a:spcAft>
              <a:buFont typeface="+mj-lt"/>
              <a:buAutoNum type="arabicPeriod"/>
              <a:defRPr/>
            </a:pPr>
            <a:r>
              <a:rPr lang="fr-FR" altLang="x-none" sz="3200" dirty="0"/>
              <a:t>Compétences littéraires </a:t>
            </a:r>
          </a:p>
          <a:p>
            <a:pPr marL="0" indent="0">
              <a:lnSpc>
                <a:spcPct val="110000"/>
              </a:lnSpc>
              <a:spcAft>
                <a:spcPts val="600"/>
              </a:spcAft>
              <a:buNone/>
              <a:defRPr/>
            </a:pPr>
            <a:r>
              <a:rPr lang="fr-FR" altLang="x-none" sz="3200" dirty="0"/>
              <a:t>       et argumentaires</a:t>
            </a:r>
          </a:p>
          <a:p>
            <a:pPr marL="514350" indent="-514350">
              <a:lnSpc>
                <a:spcPct val="110000"/>
              </a:lnSpc>
              <a:spcAft>
                <a:spcPts val="600"/>
              </a:spcAft>
              <a:buFont typeface="+mj-lt"/>
              <a:buAutoNum type="arabicPeriod"/>
              <a:defRPr/>
            </a:pPr>
            <a:endParaRPr lang="fr-FR" altLang="x-none" sz="1600" dirty="0"/>
          </a:p>
          <a:p>
            <a:pPr marL="514350" indent="-514350">
              <a:lnSpc>
                <a:spcPct val="110000"/>
              </a:lnSpc>
              <a:buFont typeface="+mj-lt"/>
              <a:buAutoNum type="arabicPeriod" startAt="3"/>
              <a:defRPr/>
            </a:pPr>
            <a:r>
              <a:rPr lang="fr-FR" altLang="x-none" sz="3200" dirty="0"/>
              <a:t>Compétences sportives </a:t>
            </a:r>
          </a:p>
          <a:p>
            <a:pPr marL="0" indent="0">
              <a:lnSpc>
                <a:spcPct val="100000"/>
              </a:lnSpc>
              <a:buNone/>
              <a:defRPr/>
            </a:pPr>
            <a:r>
              <a:rPr lang="fr-FR" altLang="x-none" sz="3200" dirty="0"/>
              <a:t>       </a:t>
            </a:r>
            <a:r>
              <a:rPr lang="fr-FR" altLang="x-none" sz="2000" b="1" dirty="0">
                <a:solidFill>
                  <a:srgbClr val="FF0000"/>
                </a:solidFill>
              </a:rPr>
              <a:t>(30% Notes EPS, 60% niveau sportif actuel et 10%</a:t>
            </a:r>
          </a:p>
          <a:p>
            <a:pPr marL="0" indent="0">
              <a:lnSpc>
                <a:spcPct val="100000"/>
              </a:lnSpc>
              <a:buNone/>
              <a:defRPr/>
            </a:pPr>
            <a:r>
              <a:rPr lang="fr-FR" altLang="x-none" sz="2000" b="1" dirty="0">
                <a:solidFill>
                  <a:srgbClr val="FF0000"/>
                </a:solidFill>
              </a:rPr>
              <a:t>           diversité d’expériences sportives) </a:t>
            </a:r>
            <a:endParaRPr lang="fr-FR" altLang="x-none" sz="3200" b="1" dirty="0">
              <a:solidFill>
                <a:srgbClr val="FF0000"/>
              </a:solidFill>
            </a:endParaRPr>
          </a:p>
          <a:p>
            <a:pPr marL="514350" indent="-514350">
              <a:lnSpc>
                <a:spcPct val="110000"/>
              </a:lnSpc>
              <a:spcAft>
                <a:spcPts val="600"/>
              </a:spcAft>
              <a:buFont typeface="+mj-lt"/>
              <a:buAutoNum type="arabicPeriod" startAt="4"/>
              <a:defRPr/>
            </a:pPr>
            <a:r>
              <a:rPr lang="fr-FR" sz="3200" dirty="0"/>
              <a:t>Intérêt pour l’exercice de </a:t>
            </a:r>
          </a:p>
          <a:p>
            <a:pPr marL="0" indent="0">
              <a:lnSpc>
                <a:spcPct val="110000"/>
              </a:lnSpc>
              <a:spcAft>
                <a:spcPts val="600"/>
              </a:spcAft>
              <a:buNone/>
              <a:defRPr/>
            </a:pPr>
            <a:r>
              <a:rPr lang="fr-FR" sz="3200" dirty="0"/>
              <a:t>      responsabilités collectives, </a:t>
            </a:r>
          </a:p>
          <a:p>
            <a:pPr marL="0" indent="0">
              <a:lnSpc>
                <a:spcPct val="110000"/>
              </a:lnSpc>
              <a:spcAft>
                <a:spcPts val="600"/>
              </a:spcAft>
              <a:buNone/>
              <a:defRPr/>
            </a:pPr>
            <a:r>
              <a:rPr lang="fr-FR" sz="3200" dirty="0"/>
              <a:t>      associatives ou citoyennes </a:t>
            </a:r>
          </a:p>
          <a:p>
            <a:pPr marL="0" indent="0">
              <a:lnSpc>
                <a:spcPct val="110000"/>
              </a:lnSpc>
              <a:spcAft>
                <a:spcPts val="600"/>
              </a:spcAft>
              <a:buNone/>
              <a:defRPr/>
            </a:pPr>
            <a:endParaRPr lang="fr-FR" altLang="x-none" sz="1600" dirty="0"/>
          </a:p>
          <a:p>
            <a:pPr marL="514350" indent="-514350">
              <a:lnSpc>
                <a:spcPct val="110000"/>
              </a:lnSpc>
              <a:spcAft>
                <a:spcPts val="600"/>
              </a:spcAft>
              <a:buFont typeface="+mj-lt"/>
              <a:buAutoNum type="arabicPeriod" startAt="5"/>
              <a:defRPr/>
            </a:pPr>
            <a:r>
              <a:rPr lang="fr-FR" altLang="x-none" sz="3200" dirty="0"/>
              <a:t>Autonomie et méthodes pour </a:t>
            </a:r>
          </a:p>
          <a:p>
            <a:pPr marL="0" indent="0">
              <a:lnSpc>
                <a:spcPct val="110000"/>
              </a:lnSpc>
              <a:spcAft>
                <a:spcPts val="600"/>
              </a:spcAft>
              <a:buNone/>
              <a:defRPr/>
            </a:pPr>
            <a:r>
              <a:rPr lang="fr-FR" altLang="x-none" sz="3200" dirty="0"/>
              <a:t>      réussir des études universitaires</a:t>
            </a:r>
          </a:p>
          <a:p>
            <a:pPr>
              <a:lnSpc>
                <a:spcPct val="110000"/>
              </a:lnSpc>
              <a:spcAft>
                <a:spcPts val="600"/>
              </a:spcAft>
              <a:defRPr/>
            </a:pPr>
            <a:endParaRPr lang="fr-FR" altLang="x-none" sz="800"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287945"/>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attendus nationaux pour entrer en STAPS</a:t>
            </a:r>
          </a:p>
        </p:txBody>
      </p:sp>
      <p:grpSp>
        <p:nvGrpSpPr>
          <p:cNvPr id="4" name="Groupe 3"/>
          <p:cNvGrpSpPr/>
          <p:nvPr/>
        </p:nvGrpSpPr>
        <p:grpSpPr>
          <a:xfrm>
            <a:off x="7343899" y="4799759"/>
            <a:ext cx="3711715" cy="2900285"/>
            <a:chOff x="7634170" y="5413897"/>
            <a:chExt cx="3260106" cy="2516415"/>
          </a:xfrm>
        </p:grpSpPr>
        <p:sp>
          <p:nvSpPr>
            <p:cNvPr id="10" name="ZoneTexte 9"/>
            <p:cNvSpPr txBox="1"/>
            <p:nvPr/>
          </p:nvSpPr>
          <p:spPr>
            <a:xfrm>
              <a:off x="8010761" y="5607003"/>
              <a:ext cx="2883515" cy="2308324"/>
            </a:xfrm>
            <a:prstGeom prst="rect">
              <a:avLst/>
            </a:prstGeom>
            <a:noFill/>
          </p:spPr>
          <p:txBody>
            <a:bodyPr wrap="square" rtlCol="0">
              <a:spAutoFit/>
            </a:bodyPr>
            <a:lstStyle/>
            <a:p>
              <a:pPr algn="ctr"/>
              <a:r>
                <a:rPr lang="fr-FR" sz="2400" b="1" dirty="0">
                  <a:solidFill>
                    <a:srgbClr val="548AD3"/>
                  </a:solidFill>
                </a:rPr>
                <a:t>Obligation de fournir les justificatifs des réponses au questionnaire </a:t>
              </a:r>
              <a:r>
                <a:rPr lang="fr-FR" sz="2400" b="1" dirty="0" err="1">
                  <a:solidFill>
                    <a:srgbClr val="548AD3"/>
                  </a:solidFill>
                </a:rPr>
                <a:t>Parcoursup</a:t>
              </a:r>
              <a:r>
                <a:rPr lang="fr-FR" sz="2400" b="1" dirty="0">
                  <a:solidFill>
                    <a:srgbClr val="548AD3"/>
                  </a:solidFill>
                </a:rPr>
                <a:t>.</a:t>
              </a:r>
            </a:p>
            <a:p>
              <a:pPr algn="ctr"/>
              <a:r>
                <a:rPr lang="fr-FR" sz="2400" b="1" dirty="0">
                  <a:solidFill>
                    <a:srgbClr val="548AD3"/>
                  </a:solidFill>
                </a:rPr>
                <a:t>(30% des coefficients)</a:t>
              </a:r>
            </a:p>
          </p:txBody>
        </p:sp>
        <p:sp>
          <p:nvSpPr>
            <p:cNvPr id="11" name="Accolade fermante 10"/>
            <p:cNvSpPr/>
            <p:nvPr/>
          </p:nvSpPr>
          <p:spPr>
            <a:xfrm>
              <a:off x="7634170" y="5413897"/>
              <a:ext cx="322325" cy="2516415"/>
            </a:xfrm>
            <a:prstGeom prst="rightBrace">
              <a:avLst>
                <a:gd name="adj1" fmla="val 8333"/>
                <a:gd name="adj2" fmla="val 46933"/>
              </a:avLst>
            </a:prstGeom>
            <a:ln w="38100">
              <a:solidFill>
                <a:srgbClr val="548AD3"/>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grpSp>
      <p:grpSp>
        <p:nvGrpSpPr>
          <p:cNvPr id="17" name="Groupe 16"/>
          <p:cNvGrpSpPr/>
          <p:nvPr/>
        </p:nvGrpSpPr>
        <p:grpSpPr>
          <a:xfrm>
            <a:off x="7338994" y="7854996"/>
            <a:ext cx="6337023" cy="1569660"/>
            <a:chOff x="7224035" y="8090130"/>
            <a:chExt cx="4983944" cy="1569660"/>
          </a:xfrm>
        </p:grpSpPr>
        <p:sp>
          <p:nvSpPr>
            <p:cNvPr id="12" name="ZoneTexte 11"/>
            <p:cNvSpPr txBox="1"/>
            <p:nvPr/>
          </p:nvSpPr>
          <p:spPr>
            <a:xfrm>
              <a:off x="7658018" y="8090130"/>
              <a:ext cx="4549961" cy="1569660"/>
            </a:xfrm>
            <a:prstGeom prst="rect">
              <a:avLst/>
            </a:prstGeom>
            <a:noFill/>
          </p:spPr>
          <p:txBody>
            <a:bodyPr wrap="square" rtlCol="0">
              <a:spAutoFit/>
            </a:bodyPr>
            <a:lstStyle/>
            <a:p>
              <a:pPr algn="ctr"/>
              <a:r>
                <a:rPr lang="fr-FR" sz="2400" b="1" dirty="0">
                  <a:solidFill>
                    <a:srgbClr val="548AD3"/>
                  </a:solidFill>
                </a:rPr>
                <a:t>Fiche avenir, moyenne bac, </a:t>
              </a:r>
            </a:p>
            <a:p>
              <a:pPr algn="ctr"/>
              <a:r>
                <a:rPr lang="fr-FR" sz="2400" b="1" dirty="0">
                  <a:solidFill>
                    <a:srgbClr val="548AD3"/>
                  </a:solidFill>
                </a:rPr>
                <a:t>moyennes générales annuelles 1</a:t>
              </a:r>
              <a:r>
                <a:rPr lang="fr-FR" sz="2400" b="1" baseline="30000" dirty="0">
                  <a:solidFill>
                    <a:srgbClr val="548AD3"/>
                  </a:solidFill>
                </a:rPr>
                <a:t>re</a:t>
              </a:r>
              <a:r>
                <a:rPr lang="fr-FR" sz="2400" b="1" dirty="0">
                  <a:solidFill>
                    <a:srgbClr val="548AD3"/>
                  </a:solidFill>
                </a:rPr>
                <a:t>/</a:t>
              </a:r>
              <a:r>
                <a:rPr lang="fr-FR" sz="2400" b="1" dirty="0" err="1">
                  <a:solidFill>
                    <a:srgbClr val="548AD3"/>
                  </a:solidFill>
                </a:rPr>
                <a:t>term</a:t>
              </a:r>
              <a:endParaRPr lang="fr-FR" sz="2400" b="1" dirty="0">
                <a:solidFill>
                  <a:srgbClr val="548AD3"/>
                </a:solidFill>
              </a:endParaRPr>
            </a:p>
            <a:p>
              <a:pPr algn="ctr"/>
              <a:r>
                <a:rPr lang="fr-FR" sz="2400" b="1" dirty="0">
                  <a:solidFill>
                    <a:srgbClr val="548AD3"/>
                  </a:solidFill>
                </a:rPr>
                <a:t>et projet de formation </a:t>
              </a:r>
            </a:p>
            <a:p>
              <a:pPr algn="ctr"/>
              <a:r>
                <a:rPr lang="fr-FR" sz="2400" b="1" dirty="0">
                  <a:solidFill>
                    <a:srgbClr val="548AD3"/>
                  </a:solidFill>
                </a:rPr>
                <a:t>(15% des coefficients)</a:t>
              </a:r>
            </a:p>
          </p:txBody>
        </p:sp>
        <p:sp>
          <p:nvSpPr>
            <p:cNvPr id="13" name="Accolade fermante 12"/>
            <p:cNvSpPr/>
            <p:nvPr/>
          </p:nvSpPr>
          <p:spPr>
            <a:xfrm>
              <a:off x="7224035" y="8333759"/>
              <a:ext cx="288618" cy="1172987"/>
            </a:xfrm>
            <a:prstGeom prst="rightBrace">
              <a:avLst>
                <a:gd name="adj1" fmla="val 8333"/>
                <a:gd name="adj2" fmla="val 46933"/>
              </a:avLst>
            </a:prstGeom>
            <a:ln w="38100">
              <a:solidFill>
                <a:srgbClr val="548AD3"/>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grpSp>
      <p:grpSp>
        <p:nvGrpSpPr>
          <p:cNvPr id="2" name="Groupe 1"/>
          <p:cNvGrpSpPr/>
          <p:nvPr/>
        </p:nvGrpSpPr>
        <p:grpSpPr>
          <a:xfrm>
            <a:off x="7343899" y="2072203"/>
            <a:ext cx="3801417" cy="2166305"/>
            <a:chOff x="7562210" y="2360885"/>
            <a:chExt cx="3336478" cy="2166305"/>
          </a:xfrm>
        </p:grpSpPr>
        <p:sp>
          <p:nvSpPr>
            <p:cNvPr id="7" name="ZoneTexte 6"/>
            <p:cNvSpPr txBox="1"/>
            <p:nvPr/>
          </p:nvSpPr>
          <p:spPr>
            <a:xfrm>
              <a:off x="8121154" y="2734103"/>
              <a:ext cx="2777534" cy="1569660"/>
            </a:xfrm>
            <a:prstGeom prst="rect">
              <a:avLst/>
            </a:prstGeom>
            <a:noFill/>
          </p:spPr>
          <p:txBody>
            <a:bodyPr wrap="square" rtlCol="0">
              <a:spAutoFit/>
            </a:bodyPr>
            <a:lstStyle/>
            <a:p>
              <a:pPr algn="ctr"/>
              <a:r>
                <a:rPr lang="fr-FR" sz="2400" b="1" dirty="0">
                  <a:solidFill>
                    <a:srgbClr val="548AD3"/>
                  </a:solidFill>
                </a:rPr>
                <a:t>Notes de 1</a:t>
              </a:r>
              <a:r>
                <a:rPr lang="fr-FR" sz="2400" b="1" baseline="30000" dirty="0">
                  <a:solidFill>
                    <a:srgbClr val="548AD3"/>
                  </a:solidFill>
                </a:rPr>
                <a:t>re</a:t>
              </a:r>
              <a:r>
                <a:rPr lang="fr-FR" sz="2400" b="1" dirty="0">
                  <a:solidFill>
                    <a:srgbClr val="548AD3"/>
                  </a:solidFill>
                </a:rPr>
                <a:t> et Terminale</a:t>
              </a:r>
            </a:p>
            <a:p>
              <a:pPr algn="ctr"/>
              <a:r>
                <a:rPr lang="fr-FR" sz="2400" b="1" dirty="0">
                  <a:solidFill>
                    <a:srgbClr val="548AD3"/>
                  </a:solidFill>
                </a:rPr>
                <a:t>(55% des coefficients)</a:t>
              </a:r>
            </a:p>
          </p:txBody>
        </p:sp>
        <p:sp>
          <p:nvSpPr>
            <p:cNvPr id="14" name="Accolade fermante 13"/>
            <p:cNvSpPr/>
            <p:nvPr/>
          </p:nvSpPr>
          <p:spPr>
            <a:xfrm>
              <a:off x="7562210" y="2360885"/>
              <a:ext cx="258523" cy="2166305"/>
            </a:xfrm>
            <a:prstGeom prst="rightBrace">
              <a:avLst>
                <a:gd name="adj1" fmla="val 8333"/>
                <a:gd name="adj2" fmla="val 46933"/>
              </a:avLst>
            </a:prstGeom>
            <a:ln w="38100">
              <a:solidFill>
                <a:srgbClr val="548AD3"/>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grpSp>
      <p:sp>
        <p:nvSpPr>
          <p:cNvPr id="20" name="ZoneTexte 19">
            <a:extLst>
              <a:ext uri="{FF2B5EF4-FFF2-40B4-BE49-F238E27FC236}">
                <a16:creationId xmlns:a16="http://schemas.microsoft.com/office/drawing/2014/main" id="{544399CA-E244-4BE5-91E0-BD52BBFF1020}"/>
              </a:ext>
            </a:extLst>
          </p:cNvPr>
          <p:cNvSpPr txBox="1"/>
          <p:nvPr/>
        </p:nvSpPr>
        <p:spPr>
          <a:xfrm>
            <a:off x="10320384" y="4721200"/>
            <a:ext cx="4169621" cy="2062103"/>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Utiliser les </a:t>
            </a:r>
          </a:p>
          <a:p>
            <a:pPr algn="ctr"/>
            <a:r>
              <a:rPr lang="fr-FR" sz="2400" b="1" i="1" dirty="0">
                <a:solidFill>
                  <a:srgbClr val="C00000"/>
                </a:solidFill>
                <a:latin typeface="Source Sans Pro" panose="020B0503030403020204" pitchFamily="34" charset="0"/>
                <a:ea typeface="Source Sans Pro" panose="020B0503030403020204" pitchFamily="34" charset="0"/>
              </a:rPr>
              <a:t>modèles </a:t>
            </a:r>
          </a:p>
          <a:p>
            <a:pPr algn="ctr"/>
            <a:r>
              <a:rPr lang="fr-FR" sz="2400" b="1" i="1" dirty="0">
                <a:solidFill>
                  <a:srgbClr val="C00000"/>
                </a:solidFill>
                <a:latin typeface="Source Sans Pro" panose="020B0503030403020204" pitchFamily="34" charset="0"/>
                <a:ea typeface="Source Sans Pro" panose="020B0503030403020204" pitchFamily="34" charset="0"/>
              </a:rPr>
              <a:t>téléchargeables</a:t>
            </a:r>
          </a:p>
          <a:p>
            <a:pPr algn="ctr"/>
            <a:endParaRPr lang="fr-FR" sz="2800" b="1" i="1" dirty="0">
              <a:solidFill>
                <a:srgbClr val="C00000"/>
              </a:solidFill>
              <a:latin typeface="Source Sans Pro" panose="020B0503030403020204" pitchFamily="34" charset="0"/>
              <a:ea typeface="Source Sans Pro" panose="020B0503030403020204" pitchFamily="34" charset="0"/>
            </a:endParaRPr>
          </a:p>
          <a:p>
            <a:pPr algn="ctr"/>
            <a:endParaRPr lang="fr-FR" sz="2800" b="1" i="1" dirty="0">
              <a:solidFill>
                <a:srgbClr val="C00000"/>
              </a:solidFill>
              <a:latin typeface="Source Sans Pro" panose="020B0503030403020204" pitchFamily="34" charset="0"/>
              <a:ea typeface="Source Sans Pro" panose="020B0503030403020204" pitchFamily="34" charset="0"/>
            </a:endParaRPr>
          </a:p>
        </p:txBody>
      </p:sp>
      <p:sp>
        <p:nvSpPr>
          <p:cNvPr id="22" name="Ellipse 21">
            <a:extLst>
              <a:ext uri="{FF2B5EF4-FFF2-40B4-BE49-F238E27FC236}">
                <a16:creationId xmlns:a16="http://schemas.microsoft.com/office/drawing/2014/main" id="{A4CBA60A-AB22-4E3B-A576-7B60C453063D}"/>
              </a:ext>
            </a:extLst>
          </p:cNvPr>
          <p:cNvSpPr/>
          <p:nvPr/>
        </p:nvSpPr>
        <p:spPr>
          <a:xfrm>
            <a:off x="11066506" y="4613755"/>
            <a:ext cx="2609510" cy="3069018"/>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2FB89251-C714-41FD-8379-BE29D077E45D}"/>
              </a:ext>
            </a:extLst>
          </p:cNvPr>
          <p:cNvSpPr/>
          <p:nvPr/>
        </p:nvSpPr>
        <p:spPr bwMode="auto">
          <a:xfrm>
            <a:off x="8135987" y="3127616"/>
            <a:ext cx="720080" cy="5749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24B3158B-BCFA-4C41-8F4F-328B6EA083BE}"/>
              </a:ext>
            </a:extLst>
          </p:cNvPr>
          <p:cNvSpPr/>
          <p:nvPr/>
        </p:nvSpPr>
        <p:spPr bwMode="auto">
          <a:xfrm>
            <a:off x="9314394" y="8898675"/>
            <a:ext cx="720080" cy="5749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E8ECBADA-80E0-44E0-8AA9-88EF1C598301}"/>
              </a:ext>
            </a:extLst>
          </p:cNvPr>
          <p:cNvSpPr/>
          <p:nvPr/>
        </p:nvSpPr>
        <p:spPr bwMode="auto">
          <a:xfrm>
            <a:off x="7965937" y="6807030"/>
            <a:ext cx="720080" cy="5749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F51BFC73-F790-42C9-BF03-DF7AE68DFBFE}"/>
              </a:ext>
            </a:extLst>
          </p:cNvPr>
          <p:cNvSpPr txBox="1"/>
          <p:nvPr/>
        </p:nvSpPr>
        <p:spPr bwMode="auto">
          <a:xfrm>
            <a:off x="11055614" y="2748422"/>
            <a:ext cx="2609511" cy="1200329"/>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Nouvelle hiérarchisation 2024</a:t>
            </a:r>
          </a:p>
        </p:txBody>
      </p:sp>
      <p:cxnSp>
        <p:nvCxnSpPr>
          <p:cNvPr id="18" name="Connecteur droit avec flèche 17">
            <a:extLst>
              <a:ext uri="{FF2B5EF4-FFF2-40B4-BE49-F238E27FC236}">
                <a16:creationId xmlns:a16="http://schemas.microsoft.com/office/drawing/2014/main" id="{9D0A1B6F-82DE-47EA-A09F-0B202D2804A2}"/>
              </a:ext>
            </a:extLst>
          </p:cNvPr>
          <p:cNvCxnSpPr>
            <a:cxnSpLocks/>
          </p:cNvCxnSpPr>
          <p:nvPr/>
        </p:nvCxnSpPr>
        <p:spPr>
          <a:xfrm flipV="1">
            <a:off x="8856067" y="3188003"/>
            <a:ext cx="2332773" cy="16058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052DCB97-25F4-4E12-BB9E-E58EC97DEA64}"/>
              </a:ext>
            </a:extLst>
          </p:cNvPr>
          <p:cNvCxnSpPr>
            <a:cxnSpLocks/>
          </p:cNvCxnSpPr>
          <p:nvPr/>
        </p:nvCxnSpPr>
        <p:spPr>
          <a:xfrm flipV="1">
            <a:off x="8731705" y="3727780"/>
            <a:ext cx="2517188" cy="324050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D8D34EFC-CD2E-412A-9A60-8E61885799E3}"/>
              </a:ext>
            </a:extLst>
          </p:cNvPr>
          <p:cNvCxnSpPr>
            <a:cxnSpLocks/>
          </p:cNvCxnSpPr>
          <p:nvPr/>
        </p:nvCxnSpPr>
        <p:spPr>
          <a:xfrm flipV="1">
            <a:off x="9942942" y="4120974"/>
            <a:ext cx="1624937" cy="481237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6" name="Image 25">
            <a:extLst>
              <a:ext uri="{FF2B5EF4-FFF2-40B4-BE49-F238E27FC236}">
                <a16:creationId xmlns:a16="http://schemas.microsoft.com/office/drawing/2014/main" id="{FD53F8DC-AF65-4656-A6ED-C0C117A34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1818" y="5936037"/>
            <a:ext cx="1445940" cy="1445940"/>
          </a:xfrm>
          <a:prstGeom prst="rect">
            <a:avLst/>
          </a:prstGeom>
        </p:spPr>
      </p:pic>
    </p:spTree>
    <p:extLst>
      <p:ext uri="{BB962C8B-B14F-4D97-AF65-F5344CB8AC3E}">
        <p14:creationId xmlns:p14="http://schemas.microsoft.com/office/powerpoint/2010/main" val="182673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animBg="1"/>
      <p:bldP spid="19" grpId="0" animBg="1"/>
      <p:bldP spid="21"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320563" y="2537594"/>
            <a:ext cx="935187" cy="64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22</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70055" y="1942366"/>
            <a:ext cx="7269987" cy="523220"/>
          </a:xfrm>
          <a:prstGeom prst="rect">
            <a:avLst/>
          </a:prstGeom>
          <a:noFill/>
        </p:spPr>
        <p:txBody>
          <a:bodyPr wrap="square" rtlCol="0">
            <a:spAutoFit/>
          </a:bodyPr>
          <a:lstStyle/>
          <a:p>
            <a:r>
              <a:rPr lang="fr-FR" sz="2800" dirty="0">
                <a:solidFill>
                  <a:srgbClr val="003366"/>
                </a:solidFill>
              </a:rPr>
              <a:t>Les enseignements communs du bac général</a:t>
            </a:r>
          </a:p>
        </p:txBody>
      </p:sp>
      <p:graphicFrame>
        <p:nvGraphicFramePr>
          <p:cNvPr id="4" name="Tableau 3">
            <a:extLst>
              <a:ext uri="{FF2B5EF4-FFF2-40B4-BE49-F238E27FC236}">
                <a16:creationId xmlns:a16="http://schemas.microsoft.com/office/drawing/2014/main" id="{DAE06F4C-7241-493D-B7FD-BFBBA9BE8EB2}"/>
              </a:ext>
            </a:extLst>
          </p:cNvPr>
          <p:cNvGraphicFramePr>
            <a:graphicFrameLocks noGrp="1"/>
          </p:cNvGraphicFramePr>
          <p:nvPr/>
        </p:nvGraphicFramePr>
        <p:xfrm>
          <a:off x="1583259" y="2623616"/>
          <a:ext cx="11521280" cy="5541011"/>
        </p:xfrm>
        <a:graphic>
          <a:graphicData uri="http://schemas.openxmlformats.org/drawingml/2006/table">
            <a:tbl>
              <a:tblPr firstRow="1" firstCol="1" bandRow="1"/>
              <a:tblGrid>
                <a:gridCol w="5328592">
                  <a:extLst>
                    <a:ext uri="{9D8B030D-6E8A-4147-A177-3AD203B41FA5}">
                      <a16:colId xmlns:a16="http://schemas.microsoft.com/office/drawing/2014/main" val="4017021679"/>
                    </a:ext>
                  </a:extLst>
                </a:gridCol>
                <a:gridCol w="2880320">
                  <a:extLst>
                    <a:ext uri="{9D8B030D-6E8A-4147-A177-3AD203B41FA5}">
                      <a16:colId xmlns:a16="http://schemas.microsoft.com/office/drawing/2014/main" val="2041811026"/>
                    </a:ext>
                  </a:extLst>
                </a:gridCol>
                <a:gridCol w="3312368">
                  <a:extLst>
                    <a:ext uri="{9D8B030D-6E8A-4147-A177-3AD203B41FA5}">
                      <a16:colId xmlns:a16="http://schemas.microsoft.com/office/drawing/2014/main" val="1401419587"/>
                    </a:ext>
                  </a:extLst>
                </a:gridCol>
              </a:tblGrid>
              <a:tr h="1847003">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effectLst/>
                          <a:latin typeface="Calibri" panose="020F0502020204030204" pitchFamily="34" charset="0"/>
                          <a:ea typeface="Calibri" panose="020F0502020204030204" pitchFamily="34" charset="0"/>
                          <a:cs typeface="Calibri" panose="020F0502020204030204" pitchFamily="34" charset="0"/>
                        </a:rPr>
                        <a:t>Attendu 1 Compétences scientifiques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Attendu 2 Compétences littéraires et argumentaires</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132497"/>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Français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988507838"/>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Histoire géographie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40906759"/>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Enseignement moral et civique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effectLst/>
                          <a:latin typeface="Calibri" panose="020F0502020204030204" pitchFamily="34" charset="0"/>
                          <a:ea typeface="Calibri" panose="020F0502020204030204" pitchFamily="34" charset="0"/>
                          <a:cs typeface="Calibri" panose="020F0502020204030204" pitchFamily="34" charset="0"/>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05662342"/>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Langues vivantes A et B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67879474"/>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EPS (évaluée dans l’attendu 3)</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927160"/>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Philosophie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45960650"/>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Mathématiques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436259"/>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Enseignement scientifique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800" dirty="0">
                          <a:effectLst/>
                          <a:latin typeface="Calibri" panose="020F0502020204030204" pitchFamily="34" charset="0"/>
                          <a:ea typeface="Calibri" panose="020F0502020204030204" pitchFamily="34" charset="0"/>
                          <a:cs typeface="Calibri" panose="020F0502020204030204" pitchFamily="34" charset="0"/>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99327"/>
                  </a:ext>
                </a:extLst>
              </a:tr>
            </a:tbl>
          </a:graphicData>
        </a:graphic>
      </p:graphicFrame>
      <p:grpSp>
        <p:nvGrpSpPr>
          <p:cNvPr id="22" name="Groupe 21">
            <a:extLst>
              <a:ext uri="{FF2B5EF4-FFF2-40B4-BE49-F238E27FC236}">
                <a16:creationId xmlns:a16="http://schemas.microsoft.com/office/drawing/2014/main" id="{9F84FD32-84A6-4B84-9C01-1D4EFC340A19}"/>
              </a:ext>
            </a:extLst>
          </p:cNvPr>
          <p:cNvGrpSpPr/>
          <p:nvPr/>
        </p:nvGrpSpPr>
        <p:grpSpPr>
          <a:xfrm>
            <a:off x="10152109" y="4444023"/>
            <a:ext cx="2880388" cy="1900196"/>
            <a:chOff x="9013556" y="5669942"/>
            <a:chExt cx="2376264" cy="1541891"/>
          </a:xfrm>
        </p:grpSpPr>
        <p:sp>
          <p:nvSpPr>
            <p:cNvPr id="23" name="ZoneTexte 22">
              <a:extLst>
                <a:ext uri="{FF2B5EF4-FFF2-40B4-BE49-F238E27FC236}">
                  <a16:creationId xmlns:a16="http://schemas.microsoft.com/office/drawing/2014/main" id="{D164A0CD-611F-49BB-8874-42FFDA6EF639}"/>
                </a:ext>
              </a:extLst>
            </p:cNvPr>
            <p:cNvSpPr txBox="1"/>
            <p:nvPr/>
          </p:nvSpPr>
          <p:spPr>
            <a:xfrm>
              <a:off x="9013556" y="5826838"/>
              <a:ext cx="2376264" cy="1384995"/>
            </a:xfrm>
            <a:prstGeom prst="rect">
              <a:avLst/>
            </a:prstGeom>
            <a:noFill/>
            <a:ln>
              <a:noFill/>
            </a:ln>
          </p:spPr>
          <p:txBody>
            <a:bodyPr wrap="square" rtlCol="0">
              <a:spAutoFit/>
            </a:bodyPr>
            <a:lstStyle/>
            <a:p>
              <a:pPr algn="ctr"/>
              <a:r>
                <a:rPr lang="fr-FR" sz="2800" dirty="0"/>
                <a:t>60 % </a:t>
              </a:r>
            </a:p>
            <a:p>
              <a:pPr algn="ctr"/>
              <a:r>
                <a:rPr lang="fr-FR" sz="2800" dirty="0"/>
                <a:t>des </a:t>
              </a:r>
            </a:p>
            <a:p>
              <a:pPr algn="ctr"/>
              <a:r>
                <a:rPr lang="fr-FR" sz="2800" dirty="0"/>
                <a:t>coefficients</a:t>
              </a:r>
            </a:p>
          </p:txBody>
        </p:sp>
        <p:sp>
          <p:nvSpPr>
            <p:cNvPr id="24" name="Ellipse 23">
              <a:extLst>
                <a:ext uri="{FF2B5EF4-FFF2-40B4-BE49-F238E27FC236}">
                  <a16:creationId xmlns:a16="http://schemas.microsoft.com/office/drawing/2014/main" id="{41F4DEB3-B3D6-4921-BA92-3CCA1CF5F708}"/>
                </a:ext>
              </a:extLst>
            </p:cNvPr>
            <p:cNvSpPr/>
            <p:nvPr/>
          </p:nvSpPr>
          <p:spPr bwMode="auto">
            <a:xfrm>
              <a:off x="9288115" y="5669942"/>
              <a:ext cx="1728192" cy="14761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 name="Groupe 24">
            <a:extLst>
              <a:ext uri="{FF2B5EF4-FFF2-40B4-BE49-F238E27FC236}">
                <a16:creationId xmlns:a16="http://schemas.microsoft.com/office/drawing/2014/main" id="{8ADDB4D4-B315-425F-BFDC-73104585C78B}"/>
              </a:ext>
            </a:extLst>
          </p:cNvPr>
          <p:cNvGrpSpPr/>
          <p:nvPr/>
        </p:nvGrpSpPr>
        <p:grpSpPr>
          <a:xfrm>
            <a:off x="6839843" y="6925789"/>
            <a:ext cx="2880388" cy="1819195"/>
            <a:chOff x="9013556" y="5669942"/>
            <a:chExt cx="2376264" cy="1476164"/>
          </a:xfrm>
        </p:grpSpPr>
        <p:sp>
          <p:nvSpPr>
            <p:cNvPr id="26" name="ZoneTexte 25">
              <a:extLst>
                <a:ext uri="{FF2B5EF4-FFF2-40B4-BE49-F238E27FC236}">
                  <a16:creationId xmlns:a16="http://schemas.microsoft.com/office/drawing/2014/main" id="{227315E2-4842-4486-85CF-F9D11C417B14}"/>
                </a:ext>
              </a:extLst>
            </p:cNvPr>
            <p:cNvSpPr txBox="1"/>
            <p:nvPr/>
          </p:nvSpPr>
          <p:spPr>
            <a:xfrm>
              <a:off x="9013556" y="5826838"/>
              <a:ext cx="2376264" cy="1123837"/>
            </a:xfrm>
            <a:prstGeom prst="rect">
              <a:avLst/>
            </a:prstGeom>
            <a:noFill/>
            <a:ln>
              <a:noFill/>
            </a:ln>
          </p:spPr>
          <p:txBody>
            <a:bodyPr wrap="square" rtlCol="0">
              <a:spAutoFit/>
            </a:bodyPr>
            <a:lstStyle/>
            <a:p>
              <a:pPr algn="ctr"/>
              <a:r>
                <a:rPr lang="fr-FR" sz="2800" dirty="0"/>
                <a:t>40 % </a:t>
              </a:r>
            </a:p>
            <a:p>
              <a:pPr algn="ctr"/>
              <a:r>
                <a:rPr lang="fr-FR" sz="2800" dirty="0"/>
                <a:t>des </a:t>
              </a:r>
            </a:p>
            <a:p>
              <a:pPr algn="ctr"/>
              <a:r>
                <a:rPr lang="fr-FR" sz="2800" dirty="0"/>
                <a:t>coefficients</a:t>
              </a:r>
            </a:p>
          </p:txBody>
        </p:sp>
        <p:sp>
          <p:nvSpPr>
            <p:cNvPr id="27" name="Ellipse 26">
              <a:extLst>
                <a:ext uri="{FF2B5EF4-FFF2-40B4-BE49-F238E27FC236}">
                  <a16:creationId xmlns:a16="http://schemas.microsoft.com/office/drawing/2014/main" id="{826C2219-6DFA-4B96-8927-8BDEEB8840D9}"/>
                </a:ext>
              </a:extLst>
            </p:cNvPr>
            <p:cNvSpPr/>
            <p:nvPr/>
          </p:nvSpPr>
          <p:spPr bwMode="auto">
            <a:xfrm>
              <a:off x="9288115" y="5669942"/>
              <a:ext cx="1728192" cy="14761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33299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F9369CF3-0A76-4811-B14F-8D1C5233C17A}"/>
              </a:ext>
            </a:extLst>
          </p:cNvPr>
          <p:cNvGraphicFramePr>
            <a:graphicFrameLocks noGrp="1"/>
          </p:cNvGraphicFramePr>
          <p:nvPr/>
        </p:nvGraphicFramePr>
        <p:xfrm>
          <a:off x="1340140" y="2128376"/>
          <a:ext cx="9172111" cy="7024174"/>
        </p:xfrm>
        <a:graphic>
          <a:graphicData uri="http://schemas.openxmlformats.org/drawingml/2006/table">
            <a:tbl>
              <a:tblPr firstRow="1" firstCol="1" bandRow="1"/>
              <a:tblGrid>
                <a:gridCol w="5146085">
                  <a:extLst>
                    <a:ext uri="{9D8B030D-6E8A-4147-A177-3AD203B41FA5}">
                      <a16:colId xmlns:a16="http://schemas.microsoft.com/office/drawing/2014/main" val="2498027722"/>
                    </a:ext>
                  </a:extLst>
                </a:gridCol>
                <a:gridCol w="2009802">
                  <a:extLst>
                    <a:ext uri="{9D8B030D-6E8A-4147-A177-3AD203B41FA5}">
                      <a16:colId xmlns:a16="http://schemas.microsoft.com/office/drawing/2014/main" val="131281331"/>
                    </a:ext>
                  </a:extLst>
                </a:gridCol>
                <a:gridCol w="2016224">
                  <a:extLst>
                    <a:ext uri="{9D8B030D-6E8A-4147-A177-3AD203B41FA5}">
                      <a16:colId xmlns:a16="http://schemas.microsoft.com/office/drawing/2014/main" val="2611652742"/>
                    </a:ext>
                  </a:extLst>
                </a:gridCol>
              </a:tblGrid>
              <a:tr h="1484394">
                <a:tc>
                  <a:txBody>
                    <a:bodyPr/>
                    <a:lstStyle/>
                    <a:p>
                      <a:pPr algn="ct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dirty="0">
                          <a:effectLst/>
                          <a:latin typeface="Calibri" panose="020F0502020204030204" pitchFamily="34" charset="0"/>
                          <a:ea typeface="Calibri" panose="020F0502020204030204" pitchFamily="34" charset="0"/>
                          <a:cs typeface="Calibri" panose="020F0502020204030204" pitchFamily="34" charset="0"/>
                        </a:rPr>
                        <a:t>Attendu 1 Compétences scientifiques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Attendu 2 Compétences littéraires et argumentaires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972566"/>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Arts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97945791"/>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Biologie écologie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008803"/>
                  </a:ext>
                </a:extLst>
              </a:tr>
              <a:tr h="371098">
                <a:tc>
                  <a:txBody>
                    <a:bodyPr/>
                    <a:lstStyle/>
                    <a:p>
                      <a:pPr>
                        <a:spcAft>
                          <a:spcPts val="0"/>
                        </a:spcAft>
                      </a:pPr>
                      <a:r>
                        <a:rPr lang="fr-FR" sz="2000" dirty="0">
                          <a:effectLst/>
                          <a:latin typeface="Calibri" panose="020F0502020204030204" pitchFamily="34" charset="0"/>
                          <a:ea typeface="Calibri" panose="020F0502020204030204" pitchFamily="34" charset="0"/>
                          <a:cs typeface="Calibri" panose="020F0502020204030204" pitchFamily="34" charset="0"/>
                        </a:rPr>
                        <a:t>Histoire-géographie, géopolitique et sciences politiques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300025398"/>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Humanités, littérature et philosophie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13631096"/>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Langues, littératures et cultures étrangères et régionales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81375203"/>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Littérature et langues et cultures de l'Antiquité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94345828"/>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Mathématiques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857231"/>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Numérique et sciences informatiques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592204"/>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Physique-chimie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03948"/>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Sciences de la vie et de la Terre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482437"/>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Sciences de l'ingénieur</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078032"/>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Sciences économiques et sociales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743540"/>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Education Physique, Pratiques et Culture Sportives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dirty="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730746"/>
                  </a:ext>
                </a:extLst>
              </a:tr>
            </a:tbl>
          </a:graphicData>
        </a:graphic>
      </p:graphicFrame>
      <p:sp>
        <p:nvSpPr>
          <p:cNvPr id="2" name="Rectangle 1"/>
          <p:cNvSpPr/>
          <p:nvPr/>
        </p:nvSpPr>
        <p:spPr bwMode="auto">
          <a:xfrm>
            <a:off x="11016307" y="2571199"/>
            <a:ext cx="3239443" cy="64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23</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287946"/>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5" y="1957982"/>
            <a:ext cx="5544616" cy="523220"/>
          </a:xfrm>
          <a:prstGeom prst="rect">
            <a:avLst/>
          </a:prstGeom>
          <a:noFill/>
        </p:spPr>
        <p:txBody>
          <a:bodyPr wrap="square" rtlCol="0">
            <a:spAutoFit/>
          </a:bodyPr>
          <a:lstStyle/>
          <a:p>
            <a:r>
              <a:rPr lang="fr-FR" sz="2800" dirty="0">
                <a:solidFill>
                  <a:srgbClr val="003366"/>
                </a:solidFill>
              </a:rPr>
              <a:t>Les spécialités de bacs généraux</a:t>
            </a:r>
          </a:p>
        </p:txBody>
      </p:sp>
      <p:sp>
        <p:nvSpPr>
          <p:cNvPr id="10" name="ZoneTexte 9"/>
          <p:cNvSpPr txBox="1"/>
          <p:nvPr/>
        </p:nvSpPr>
        <p:spPr>
          <a:xfrm>
            <a:off x="10512251" y="2604503"/>
            <a:ext cx="3825927" cy="4524315"/>
          </a:xfrm>
          <a:prstGeom prst="rect">
            <a:avLst/>
          </a:prstGeom>
          <a:noFill/>
        </p:spPr>
        <p:txBody>
          <a:bodyPr wrap="square" rtlCol="0">
            <a:spAutoFit/>
          </a:bodyPr>
          <a:lstStyle/>
          <a:p>
            <a:pPr marL="285750" indent="-285750">
              <a:buFont typeface="Arial" panose="020B0604020202020204" pitchFamily="34" charset="0"/>
              <a:buChar char="•"/>
            </a:pPr>
            <a:r>
              <a:rPr lang="fr-FR" sz="2400" dirty="0">
                <a:solidFill>
                  <a:srgbClr val="C00000"/>
                </a:solidFill>
              </a:rPr>
              <a:t>Tous les parcours de spécialités sont pris en compte. </a:t>
            </a:r>
          </a:p>
          <a:p>
            <a:pPr marL="285750" indent="-285750">
              <a:buFont typeface="Arial" panose="020B0604020202020204" pitchFamily="34" charset="0"/>
              <a:buChar char="•"/>
            </a:pPr>
            <a:endParaRPr lang="fr-FR" sz="2400" dirty="0">
              <a:solidFill>
                <a:srgbClr val="C00000"/>
              </a:solidFill>
            </a:endParaRPr>
          </a:p>
          <a:p>
            <a:pPr marL="285750" indent="-285750">
              <a:buFont typeface="Arial" panose="020B0604020202020204" pitchFamily="34" charset="0"/>
              <a:buChar char="•"/>
            </a:pPr>
            <a:r>
              <a:rPr lang="fr-FR" sz="2400" dirty="0">
                <a:solidFill>
                  <a:srgbClr val="C00000"/>
                </a:solidFill>
              </a:rPr>
              <a:t>Une valorisation plus importante est attribuée aux candidats qui choisissent des spécialités renforçant les attendus 1 puisqu’ils sont moins représentés dans l’ensemble commun.</a:t>
            </a:r>
          </a:p>
        </p:txBody>
      </p:sp>
      <p:grpSp>
        <p:nvGrpSpPr>
          <p:cNvPr id="17" name="Groupe 16"/>
          <p:cNvGrpSpPr/>
          <p:nvPr/>
        </p:nvGrpSpPr>
        <p:grpSpPr>
          <a:xfrm>
            <a:off x="6297210" y="7583370"/>
            <a:ext cx="7514474" cy="1817790"/>
            <a:chOff x="6318972" y="7784742"/>
            <a:chExt cx="7514474" cy="1817790"/>
          </a:xfrm>
        </p:grpSpPr>
        <p:grpSp>
          <p:nvGrpSpPr>
            <p:cNvPr id="11" name="Groupe 10"/>
            <p:cNvGrpSpPr/>
            <p:nvPr/>
          </p:nvGrpSpPr>
          <p:grpSpPr>
            <a:xfrm>
              <a:off x="10726759" y="7784742"/>
              <a:ext cx="3106687" cy="1817790"/>
              <a:chOff x="7034672" y="4707788"/>
              <a:chExt cx="2026568" cy="1501842"/>
            </a:xfrm>
          </p:grpSpPr>
          <p:sp>
            <p:nvSpPr>
              <p:cNvPr id="12" name="ZoneTexte 11"/>
              <p:cNvSpPr txBox="1"/>
              <p:nvPr/>
            </p:nvSpPr>
            <p:spPr>
              <a:xfrm>
                <a:off x="7034672" y="4820859"/>
                <a:ext cx="2026568" cy="1296839"/>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Valorisée au maximum mais ne garantit pas une entrée en STAPS</a:t>
                </a:r>
              </a:p>
            </p:txBody>
          </p:sp>
          <p:sp>
            <p:nvSpPr>
              <p:cNvPr id="13" name="Ellipse 12"/>
              <p:cNvSpPr/>
              <p:nvPr/>
            </p:nvSpPr>
            <p:spPr>
              <a:xfrm>
                <a:off x="7034672" y="4707788"/>
                <a:ext cx="1991005" cy="150184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15" name="Connecteur droit avec flèche 14"/>
            <p:cNvCxnSpPr/>
            <p:nvPr/>
          </p:nvCxnSpPr>
          <p:spPr>
            <a:xfrm flipV="1">
              <a:off x="6318972" y="8595474"/>
              <a:ext cx="4193279" cy="54881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e 18">
            <a:extLst>
              <a:ext uri="{FF2B5EF4-FFF2-40B4-BE49-F238E27FC236}">
                <a16:creationId xmlns:a16="http://schemas.microsoft.com/office/drawing/2014/main" id="{D25B1A96-802C-46AA-8C81-85EA63AA52B7}"/>
              </a:ext>
            </a:extLst>
          </p:cNvPr>
          <p:cNvGrpSpPr/>
          <p:nvPr/>
        </p:nvGrpSpPr>
        <p:grpSpPr>
          <a:xfrm>
            <a:off x="6095296" y="6786066"/>
            <a:ext cx="2880388" cy="1900196"/>
            <a:chOff x="9013556" y="5669942"/>
            <a:chExt cx="2376264" cy="1541891"/>
          </a:xfrm>
        </p:grpSpPr>
        <p:sp>
          <p:nvSpPr>
            <p:cNvPr id="22" name="ZoneTexte 21">
              <a:extLst>
                <a:ext uri="{FF2B5EF4-FFF2-40B4-BE49-F238E27FC236}">
                  <a16:creationId xmlns:a16="http://schemas.microsoft.com/office/drawing/2014/main" id="{21597D2A-FF24-4DBA-8730-85A1B5648DF2}"/>
                </a:ext>
              </a:extLst>
            </p:cNvPr>
            <p:cNvSpPr txBox="1"/>
            <p:nvPr/>
          </p:nvSpPr>
          <p:spPr>
            <a:xfrm>
              <a:off x="9013556" y="5826838"/>
              <a:ext cx="2376264" cy="1384995"/>
            </a:xfrm>
            <a:prstGeom prst="rect">
              <a:avLst/>
            </a:prstGeom>
            <a:noFill/>
            <a:ln>
              <a:noFill/>
            </a:ln>
          </p:spPr>
          <p:txBody>
            <a:bodyPr wrap="square" rtlCol="0">
              <a:spAutoFit/>
            </a:bodyPr>
            <a:lstStyle/>
            <a:p>
              <a:pPr algn="ctr"/>
              <a:r>
                <a:rPr lang="fr-FR" sz="2800" dirty="0"/>
                <a:t>60 % </a:t>
              </a:r>
            </a:p>
            <a:p>
              <a:pPr algn="ctr"/>
              <a:r>
                <a:rPr lang="fr-FR" sz="2800" dirty="0"/>
                <a:t>des </a:t>
              </a:r>
            </a:p>
            <a:p>
              <a:pPr algn="ctr"/>
              <a:r>
                <a:rPr lang="fr-FR" sz="2800" dirty="0"/>
                <a:t>coefficients</a:t>
              </a:r>
            </a:p>
          </p:txBody>
        </p:sp>
        <p:sp>
          <p:nvSpPr>
            <p:cNvPr id="23" name="Ellipse 22">
              <a:extLst>
                <a:ext uri="{FF2B5EF4-FFF2-40B4-BE49-F238E27FC236}">
                  <a16:creationId xmlns:a16="http://schemas.microsoft.com/office/drawing/2014/main" id="{6806C202-4259-41D7-9E58-C6A079F06F3F}"/>
                </a:ext>
              </a:extLst>
            </p:cNvPr>
            <p:cNvSpPr/>
            <p:nvPr/>
          </p:nvSpPr>
          <p:spPr bwMode="auto">
            <a:xfrm>
              <a:off x="9288115" y="5669942"/>
              <a:ext cx="1728192" cy="14761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7" name="Groupe 26">
            <a:extLst>
              <a:ext uri="{FF2B5EF4-FFF2-40B4-BE49-F238E27FC236}">
                <a16:creationId xmlns:a16="http://schemas.microsoft.com/office/drawing/2014/main" id="{B15BA221-B00B-42D6-B20D-0190395BF27C}"/>
              </a:ext>
            </a:extLst>
          </p:cNvPr>
          <p:cNvGrpSpPr/>
          <p:nvPr/>
        </p:nvGrpSpPr>
        <p:grpSpPr>
          <a:xfrm>
            <a:off x="8135924" y="4508499"/>
            <a:ext cx="2797959" cy="1819195"/>
            <a:chOff x="9000084" y="5669942"/>
            <a:chExt cx="2308261" cy="1476164"/>
          </a:xfrm>
        </p:grpSpPr>
        <p:sp>
          <p:nvSpPr>
            <p:cNvPr id="28" name="ZoneTexte 27">
              <a:extLst>
                <a:ext uri="{FF2B5EF4-FFF2-40B4-BE49-F238E27FC236}">
                  <a16:creationId xmlns:a16="http://schemas.microsoft.com/office/drawing/2014/main" id="{880F2465-067D-4CD8-92F6-FDA393C08AB8}"/>
                </a:ext>
              </a:extLst>
            </p:cNvPr>
            <p:cNvSpPr txBox="1"/>
            <p:nvPr/>
          </p:nvSpPr>
          <p:spPr>
            <a:xfrm>
              <a:off x="9000084" y="5669942"/>
              <a:ext cx="2308261" cy="1123838"/>
            </a:xfrm>
            <a:prstGeom prst="rect">
              <a:avLst/>
            </a:prstGeom>
            <a:noFill/>
            <a:ln>
              <a:noFill/>
            </a:ln>
          </p:spPr>
          <p:txBody>
            <a:bodyPr wrap="square" rtlCol="0">
              <a:spAutoFit/>
            </a:bodyPr>
            <a:lstStyle/>
            <a:p>
              <a:pPr algn="ctr"/>
              <a:r>
                <a:rPr lang="fr-FR" sz="2800" dirty="0"/>
                <a:t>40 % </a:t>
              </a:r>
            </a:p>
            <a:p>
              <a:pPr algn="ctr"/>
              <a:r>
                <a:rPr lang="fr-FR" sz="2800" dirty="0"/>
                <a:t>des </a:t>
              </a:r>
            </a:p>
            <a:p>
              <a:pPr algn="ctr"/>
              <a:r>
                <a:rPr lang="fr-FR" sz="2800" dirty="0"/>
                <a:t>coefficients</a:t>
              </a:r>
            </a:p>
          </p:txBody>
        </p:sp>
        <p:sp>
          <p:nvSpPr>
            <p:cNvPr id="29" name="Ellipse 28">
              <a:extLst>
                <a:ext uri="{FF2B5EF4-FFF2-40B4-BE49-F238E27FC236}">
                  <a16:creationId xmlns:a16="http://schemas.microsoft.com/office/drawing/2014/main" id="{1F229823-FCB6-40C8-816C-F10A48F98E61}"/>
                </a:ext>
              </a:extLst>
            </p:cNvPr>
            <p:cNvSpPr/>
            <p:nvPr/>
          </p:nvSpPr>
          <p:spPr bwMode="auto">
            <a:xfrm>
              <a:off x="9288115" y="5669942"/>
              <a:ext cx="1728192" cy="14761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42811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24</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287946"/>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5" y="1957982"/>
            <a:ext cx="5544616" cy="523220"/>
          </a:xfrm>
          <a:prstGeom prst="rect">
            <a:avLst/>
          </a:prstGeom>
          <a:noFill/>
        </p:spPr>
        <p:txBody>
          <a:bodyPr wrap="square" rtlCol="0">
            <a:spAutoFit/>
          </a:bodyPr>
          <a:lstStyle/>
          <a:p>
            <a:r>
              <a:rPr lang="fr-FR" sz="2800" dirty="0">
                <a:solidFill>
                  <a:srgbClr val="003366"/>
                </a:solidFill>
              </a:rPr>
              <a:t>Les spécialités de bacs généraux</a:t>
            </a:r>
          </a:p>
        </p:txBody>
      </p:sp>
      <p:pic>
        <p:nvPicPr>
          <p:cNvPr id="4" name="Image 3">
            <a:extLst>
              <a:ext uri="{FF2B5EF4-FFF2-40B4-BE49-F238E27FC236}">
                <a16:creationId xmlns:a16="http://schemas.microsoft.com/office/drawing/2014/main" id="{77C295EB-165C-4CD9-B232-C08BF6D6077C}"/>
              </a:ext>
            </a:extLst>
          </p:cNvPr>
          <p:cNvPicPr>
            <a:picLocks noChangeAspect="1"/>
          </p:cNvPicPr>
          <p:nvPr/>
        </p:nvPicPr>
        <p:blipFill>
          <a:blip r:embed="rId3"/>
          <a:stretch>
            <a:fillRect/>
          </a:stretch>
        </p:blipFill>
        <p:spPr>
          <a:xfrm>
            <a:off x="1367235" y="2696965"/>
            <a:ext cx="11719234" cy="6272117"/>
          </a:xfrm>
          <a:prstGeom prst="rect">
            <a:avLst/>
          </a:prstGeom>
        </p:spPr>
      </p:pic>
    </p:spTree>
    <p:extLst>
      <p:ext uri="{BB962C8B-B14F-4D97-AF65-F5344CB8AC3E}">
        <p14:creationId xmlns:p14="http://schemas.microsoft.com/office/powerpoint/2010/main" val="1707927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7D4AD3B-5408-4B74-B4DB-CC8EA0BAAEC3}"/>
              </a:ext>
            </a:extLst>
          </p:cNvPr>
          <p:cNvPicPr>
            <a:picLocks noChangeAspect="1"/>
          </p:cNvPicPr>
          <p:nvPr/>
        </p:nvPicPr>
        <p:blipFill>
          <a:blip r:embed="rId3"/>
          <a:stretch>
            <a:fillRect/>
          </a:stretch>
        </p:blipFill>
        <p:spPr>
          <a:xfrm>
            <a:off x="1442495" y="2924621"/>
            <a:ext cx="11934740" cy="6100433"/>
          </a:xfrm>
          <a:prstGeom prst="rect">
            <a:avLst/>
          </a:prstGeom>
        </p:spPr>
      </p:pic>
      <p:sp>
        <p:nvSpPr>
          <p:cNvPr id="3" name="Espace réservé du numéro de diapositive 2"/>
          <p:cNvSpPr>
            <a:spLocks noGrp="1"/>
          </p:cNvSpPr>
          <p:nvPr>
            <p:ph type="sldNum" sz="quarter" idx="12"/>
          </p:nvPr>
        </p:nvSpPr>
        <p:spPr/>
        <p:txBody>
          <a:bodyPr/>
          <a:lstStyle/>
          <a:p>
            <a:fld id="{935F9AA5-BE22-4C36-8B95-5AA10E261444}" type="slidenum">
              <a:rPr lang="fr-FR" smtClean="0"/>
              <a:pPr/>
              <a:t>25</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287946"/>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5" y="1957982"/>
            <a:ext cx="5544616" cy="523220"/>
          </a:xfrm>
          <a:prstGeom prst="rect">
            <a:avLst/>
          </a:prstGeom>
          <a:noFill/>
        </p:spPr>
        <p:txBody>
          <a:bodyPr wrap="square" rtlCol="0">
            <a:spAutoFit/>
          </a:bodyPr>
          <a:lstStyle/>
          <a:p>
            <a:r>
              <a:rPr lang="fr-FR" sz="2800" dirty="0">
                <a:solidFill>
                  <a:srgbClr val="003366"/>
                </a:solidFill>
              </a:rPr>
              <a:t>Les spécialités de bacs généraux</a:t>
            </a:r>
          </a:p>
        </p:txBody>
      </p:sp>
      <p:sp>
        <p:nvSpPr>
          <p:cNvPr id="7" name="Ellipse 6"/>
          <p:cNvSpPr/>
          <p:nvPr/>
        </p:nvSpPr>
        <p:spPr bwMode="auto">
          <a:xfrm>
            <a:off x="10038509" y="527114"/>
            <a:ext cx="3816424" cy="3456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2ème idée reçue : </a:t>
            </a:r>
          </a:p>
          <a:p>
            <a:pPr algn="ctr"/>
            <a:r>
              <a:rPr lang="fr-FR" sz="2400" b="1" dirty="0"/>
              <a:t>Conserver coûte que coûte des spécialités Maths, SVT, physique.</a:t>
            </a:r>
          </a:p>
          <a:p>
            <a:pPr algn="ctr"/>
            <a:endParaRPr lang="fr-FR" sz="2400" b="1" dirty="0"/>
          </a:p>
          <a:p>
            <a:pPr algn="ctr"/>
            <a:r>
              <a:rPr lang="fr-FR" sz="3200" b="1" dirty="0"/>
              <a:t>FAUX</a:t>
            </a:r>
          </a:p>
        </p:txBody>
      </p:sp>
    </p:spTree>
    <p:extLst>
      <p:ext uri="{BB962C8B-B14F-4D97-AF65-F5344CB8AC3E}">
        <p14:creationId xmlns:p14="http://schemas.microsoft.com/office/powerpoint/2010/main" val="309201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1016307" y="2571199"/>
            <a:ext cx="3239443" cy="64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26</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5" y="1957982"/>
            <a:ext cx="6984776" cy="523220"/>
          </a:xfrm>
          <a:prstGeom prst="rect">
            <a:avLst/>
          </a:prstGeom>
          <a:noFill/>
        </p:spPr>
        <p:txBody>
          <a:bodyPr wrap="square" rtlCol="0">
            <a:spAutoFit/>
          </a:bodyPr>
          <a:lstStyle/>
          <a:p>
            <a:r>
              <a:rPr lang="fr-FR" sz="2800" dirty="0">
                <a:solidFill>
                  <a:srgbClr val="003366"/>
                </a:solidFill>
              </a:rPr>
              <a:t>Les bacs technologiques</a:t>
            </a:r>
          </a:p>
        </p:txBody>
      </p:sp>
      <p:graphicFrame>
        <p:nvGraphicFramePr>
          <p:cNvPr id="4" name="Tableau 3">
            <a:extLst>
              <a:ext uri="{FF2B5EF4-FFF2-40B4-BE49-F238E27FC236}">
                <a16:creationId xmlns:a16="http://schemas.microsoft.com/office/drawing/2014/main" id="{6AA80E82-C871-4163-A962-80B6C55625F4}"/>
              </a:ext>
            </a:extLst>
          </p:cNvPr>
          <p:cNvGraphicFramePr>
            <a:graphicFrameLocks noGrp="1"/>
          </p:cNvGraphicFramePr>
          <p:nvPr/>
        </p:nvGraphicFramePr>
        <p:xfrm>
          <a:off x="1079203" y="2604326"/>
          <a:ext cx="12555242" cy="6342458"/>
        </p:xfrm>
        <a:graphic>
          <a:graphicData uri="http://schemas.openxmlformats.org/drawingml/2006/table">
            <a:tbl>
              <a:tblPr firstRow="1" firstCol="1" bandRow="1"/>
              <a:tblGrid>
                <a:gridCol w="2909592">
                  <a:extLst>
                    <a:ext uri="{9D8B030D-6E8A-4147-A177-3AD203B41FA5}">
                      <a16:colId xmlns:a16="http://schemas.microsoft.com/office/drawing/2014/main" val="112726363"/>
                    </a:ext>
                  </a:extLst>
                </a:gridCol>
                <a:gridCol w="4692709">
                  <a:extLst>
                    <a:ext uri="{9D8B030D-6E8A-4147-A177-3AD203B41FA5}">
                      <a16:colId xmlns:a16="http://schemas.microsoft.com/office/drawing/2014/main" val="1704160573"/>
                    </a:ext>
                  </a:extLst>
                </a:gridCol>
                <a:gridCol w="2607061">
                  <a:extLst>
                    <a:ext uri="{9D8B030D-6E8A-4147-A177-3AD203B41FA5}">
                      <a16:colId xmlns:a16="http://schemas.microsoft.com/office/drawing/2014/main" val="1654781931"/>
                    </a:ext>
                  </a:extLst>
                </a:gridCol>
                <a:gridCol w="2345880">
                  <a:extLst>
                    <a:ext uri="{9D8B030D-6E8A-4147-A177-3AD203B41FA5}">
                      <a16:colId xmlns:a16="http://schemas.microsoft.com/office/drawing/2014/main" val="1035610350"/>
                    </a:ext>
                  </a:extLst>
                </a:gridCol>
              </a:tblGrid>
              <a:tr h="1899641">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400" b="1">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a:effectLst/>
                          <a:latin typeface="Calibri" panose="020F0502020204030204" pitchFamily="34" charset="0"/>
                          <a:ea typeface="Calibri" panose="020F0502020204030204" pitchFamily="34" charset="0"/>
                          <a:cs typeface="Calibri" panose="020F0502020204030204" pitchFamily="34" charset="0"/>
                        </a:rPr>
                        <a:t>Discipline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a:effectLst/>
                          <a:latin typeface="Calibri" panose="020F0502020204030204" pitchFamily="34" charset="0"/>
                          <a:ea typeface="Calibri" panose="020F0502020204030204" pitchFamily="34" charset="0"/>
                          <a:cs typeface="Calibri" panose="020F0502020204030204" pitchFamily="34" charset="0"/>
                        </a:rPr>
                        <a:t>Attendu 1 Compétences scientifiques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a:effectLst/>
                          <a:latin typeface="Calibri" panose="020F0502020204030204" pitchFamily="34" charset="0"/>
                          <a:ea typeface="Calibri" panose="020F0502020204030204" pitchFamily="34" charset="0"/>
                          <a:cs typeface="Calibri" panose="020F0502020204030204" pitchFamily="34" charset="0"/>
                        </a:rPr>
                        <a:t>Attendu 2 Compétences littéraires et argumentaires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43150"/>
                  </a:ext>
                </a:extLst>
              </a:tr>
              <a:tr h="327223">
                <a:tc rowSpan="7">
                  <a:txBody>
                    <a:bodyPr/>
                    <a:lstStyle/>
                    <a:p>
                      <a:pPr>
                        <a:spcAft>
                          <a:spcPts val="0"/>
                        </a:spcAft>
                      </a:pPr>
                      <a:r>
                        <a:rPr lang="fr-FR" sz="2400" dirty="0">
                          <a:effectLst/>
                          <a:latin typeface="Calibri" panose="020F0502020204030204" pitchFamily="34" charset="0"/>
                          <a:ea typeface="Calibri" panose="020F0502020204030204" pitchFamily="34" charset="0"/>
                          <a:cs typeface="Calibri" panose="020F0502020204030204" pitchFamily="34" charset="0"/>
                        </a:rPr>
                        <a:t>Enseignements communs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Français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40% </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119509302"/>
                  </a:ext>
                </a:extLst>
              </a:tr>
              <a:tr h="327223">
                <a:tc vMerge="1">
                  <a:txBody>
                    <a:bodyPr/>
                    <a:lstStyle/>
                    <a:p>
                      <a:endParaRPr lang="fr-FR"/>
                    </a:p>
                  </a:txBody>
                  <a:tcPr/>
                </a:tc>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Histoire géographie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15% </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424641888"/>
                  </a:ext>
                </a:extLst>
              </a:tr>
              <a:tr h="327223">
                <a:tc vMerge="1">
                  <a:txBody>
                    <a:bodyPr/>
                    <a:lstStyle/>
                    <a:p>
                      <a:endParaRPr lang="fr-FR"/>
                    </a:p>
                  </a:txBody>
                  <a:tcPr/>
                </a:tc>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Enseignement moral et civique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553720344"/>
                  </a:ext>
                </a:extLst>
              </a:tr>
              <a:tr h="327223">
                <a:tc vMerge="1">
                  <a:txBody>
                    <a:bodyPr/>
                    <a:lstStyle/>
                    <a:p>
                      <a:endParaRPr lang="fr-FR"/>
                    </a:p>
                  </a:txBody>
                  <a:tcPr/>
                </a:tc>
                <a:tc>
                  <a:txBody>
                    <a:bodyPr/>
                    <a:lstStyle/>
                    <a:p>
                      <a:pPr>
                        <a:spcAft>
                          <a:spcPts val="0"/>
                        </a:spcAft>
                      </a:pPr>
                      <a:r>
                        <a:rPr lang="fr-FR" sz="2400" dirty="0">
                          <a:effectLst/>
                          <a:latin typeface="Calibri" panose="020F0502020204030204" pitchFamily="34" charset="0"/>
                          <a:ea typeface="Calibri" panose="020F0502020204030204" pitchFamily="34" charset="0"/>
                          <a:cs typeface="Calibri" panose="020F0502020204030204" pitchFamily="34" charset="0"/>
                        </a:rPr>
                        <a:t>Langues vivantes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854451458"/>
                  </a:ext>
                </a:extLst>
              </a:tr>
              <a:tr h="327223">
                <a:tc vMerge="1">
                  <a:txBody>
                    <a:bodyPr/>
                    <a:lstStyle/>
                    <a:p>
                      <a:endParaRPr lang="fr-FR"/>
                    </a:p>
                  </a:txBody>
                  <a:tcPr/>
                </a:tc>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EPS (évaluée dans l’attendu 3)</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243944"/>
                  </a:ext>
                </a:extLst>
              </a:tr>
              <a:tr h="327223">
                <a:tc vMerge="1">
                  <a:txBody>
                    <a:bodyPr/>
                    <a:lstStyle/>
                    <a:p>
                      <a:endParaRPr lang="fr-FR"/>
                    </a:p>
                  </a:txBody>
                  <a:tcPr/>
                </a:tc>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Philosophie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912326561"/>
                  </a:ext>
                </a:extLst>
              </a:tr>
              <a:tr h="327223">
                <a:tc vMerge="1">
                  <a:txBody>
                    <a:bodyPr/>
                    <a:lstStyle/>
                    <a:p>
                      <a:endParaRPr lang="fr-FR"/>
                    </a:p>
                  </a:txBody>
                  <a:tcPr/>
                </a:tc>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Mathématiques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25%</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Calibri" panose="020F050202020403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051968"/>
                  </a:ext>
                </a:extLst>
              </a:tr>
              <a:tr h="327223">
                <a:tc rowSpan="3">
                  <a:txBody>
                    <a:bodyPr/>
                    <a:lstStyle/>
                    <a:p>
                      <a:pPr fontAlgn="base">
                        <a:spcAft>
                          <a:spcPts val="0"/>
                        </a:spcAft>
                      </a:pPr>
                      <a:r>
                        <a:rPr lang="fr-FR" sz="2400" dirty="0">
                          <a:effectLst/>
                          <a:latin typeface="Calibri" panose="020F0502020204030204" pitchFamily="34" charset="0"/>
                          <a:ea typeface="Calibri" panose="020F0502020204030204" pitchFamily="34" charset="0"/>
                          <a:cs typeface="Calibri" panose="020F0502020204030204" pitchFamily="34" charset="0"/>
                        </a:rPr>
                        <a:t>Spécialités en 1re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Spécialité 1</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latin typeface="Calibri" panose="020F0502020204030204" pitchFamily="34" charset="0"/>
                          <a:ea typeface="Times New Roman" panose="02020603050405020304" pitchFamily="18" charset="0"/>
                          <a:cs typeface="Times New Roman" panose="02020603050405020304" pitchFamily="18" charset="0"/>
                        </a:rPr>
                        <a:t>15%</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937133"/>
                  </a:ext>
                </a:extLst>
              </a:tr>
              <a:tr h="327223">
                <a:tc vMerge="1">
                  <a:txBody>
                    <a:bodyPr/>
                    <a:lstStyle/>
                    <a:p>
                      <a:endParaRPr lang="fr-FR"/>
                    </a:p>
                  </a:txBody>
                  <a:tcPr/>
                </a:tc>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Spécialité 2</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latin typeface="Calibri" panose="020F0502020204030204" pitchFamily="34" charset="0"/>
                          <a:ea typeface="Times New Roman" panose="02020603050405020304" pitchFamily="18" charset="0"/>
                          <a:cs typeface="Times New Roman" panose="02020603050405020304" pitchFamily="18" charset="0"/>
                        </a:rPr>
                        <a:t>15%</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dirty="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027521"/>
                  </a:ext>
                </a:extLst>
              </a:tr>
              <a:tr h="419457">
                <a:tc vMerge="1">
                  <a:txBody>
                    <a:bodyPr/>
                    <a:lstStyle/>
                    <a:p>
                      <a:endParaRPr lang="fr-FR"/>
                    </a:p>
                  </a:txBody>
                  <a:tcPr/>
                </a:tc>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Spécialité 3</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latin typeface="Calibri" panose="020F0502020204030204" pitchFamily="34" charset="0"/>
                          <a:ea typeface="Times New Roman" panose="02020603050405020304" pitchFamily="18" charset="0"/>
                          <a:cs typeface="Times New Roman" panose="02020603050405020304" pitchFamily="18" charset="0"/>
                        </a:rPr>
                        <a:t>15%</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dirty="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236201"/>
                  </a:ext>
                </a:extLst>
              </a:tr>
              <a:tr h="327223">
                <a:tc rowSpan="2">
                  <a:txBody>
                    <a:bodyPr/>
                    <a:lstStyle/>
                    <a:p>
                      <a:pPr fontAlgn="base">
                        <a:spcAft>
                          <a:spcPts val="0"/>
                        </a:spcAft>
                      </a:pPr>
                      <a:r>
                        <a:rPr lang="fr-FR" sz="2400" dirty="0">
                          <a:effectLst/>
                          <a:latin typeface="Calibri" panose="020F0502020204030204" pitchFamily="34" charset="0"/>
                          <a:ea typeface="Calibri" panose="020F0502020204030204" pitchFamily="34" charset="0"/>
                          <a:cs typeface="Calibri" panose="020F0502020204030204" pitchFamily="34" charset="0"/>
                        </a:rPr>
                        <a:t>Spécialités en Terminale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Spécialité 1</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latin typeface="Calibri" panose="020F0502020204030204" pitchFamily="34" charset="0"/>
                          <a:ea typeface="Times New Roman" panose="02020603050405020304" pitchFamily="18" charset="0"/>
                          <a:cs typeface="Times New Roman" panose="02020603050405020304" pitchFamily="18" charset="0"/>
                        </a:rPr>
                        <a:t>15%</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406792"/>
                  </a:ext>
                </a:extLst>
              </a:tr>
              <a:tr h="285994">
                <a:tc vMerge="1">
                  <a:txBody>
                    <a:bodyPr/>
                    <a:lstStyle/>
                    <a:p>
                      <a:endParaRPr lang="fr-FR"/>
                    </a:p>
                  </a:txBody>
                  <a:tcPr/>
                </a:tc>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Spécialité 2</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latin typeface="Calibri" panose="020F0502020204030204" pitchFamily="34" charset="0"/>
                          <a:ea typeface="Times New Roman" panose="02020603050405020304" pitchFamily="18" charset="0"/>
                          <a:cs typeface="Times New Roman" panose="02020603050405020304" pitchFamily="18" charset="0"/>
                        </a:rPr>
                        <a:t>15%</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dirty="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7612883"/>
                  </a:ext>
                </a:extLst>
              </a:tr>
            </a:tbl>
          </a:graphicData>
        </a:graphic>
      </p:graphicFrame>
    </p:spTree>
    <p:extLst>
      <p:ext uri="{BB962C8B-B14F-4D97-AF65-F5344CB8AC3E}">
        <p14:creationId xmlns:p14="http://schemas.microsoft.com/office/powerpoint/2010/main" val="1123353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27</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5" y="1957982"/>
            <a:ext cx="6984776" cy="523220"/>
          </a:xfrm>
          <a:prstGeom prst="rect">
            <a:avLst/>
          </a:prstGeom>
          <a:noFill/>
        </p:spPr>
        <p:txBody>
          <a:bodyPr wrap="square" rtlCol="0">
            <a:spAutoFit/>
          </a:bodyPr>
          <a:lstStyle/>
          <a:p>
            <a:r>
              <a:rPr lang="fr-FR" sz="2800" dirty="0">
                <a:solidFill>
                  <a:srgbClr val="003366"/>
                </a:solidFill>
              </a:rPr>
              <a:t>Les bacs professionnels</a:t>
            </a:r>
          </a:p>
        </p:txBody>
      </p:sp>
      <p:graphicFrame>
        <p:nvGraphicFramePr>
          <p:cNvPr id="5" name="Tableau 4">
            <a:extLst>
              <a:ext uri="{FF2B5EF4-FFF2-40B4-BE49-F238E27FC236}">
                <a16:creationId xmlns:a16="http://schemas.microsoft.com/office/drawing/2014/main" id="{F5FEE7E0-D533-4C7B-B427-3708C31EBE2B}"/>
              </a:ext>
            </a:extLst>
          </p:cNvPr>
          <p:cNvGraphicFramePr>
            <a:graphicFrameLocks noGrp="1"/>
          </p:cNvGraphicFramePr>
          <p:nvPr/>
        </p:nvGraphicFramePr>
        <p:xfrm>
          <a:off x="1074339" y="2481202"/>
          <a:ext cx="11513274" cy="3635590"/>
        </p:xfrm>
        <a:graphic>
          <a:graphicData uri="http://schemas.openxmlformats.org/drawingml/2006/table">
            <a:tbl>
              <a:tblPr firstRow="1" firstCol="1" bandRow="1"/>
              <a:tblGrid>
                <a:gridCol w="5472608">
                  <a:extLst>
                    <a:ext uri="{9D8B030D-6E8A-4147-A177-3AD203B41FA5}">
                      <a16:colId xmlns:a16="http://schemas.microsoft.com/office/drawing/2014/main" val="432721360"/>
                    </a:ext>
                  </a:extLst>
                </a:gridCol>
                <a:gridCol w="2923212">
                  <a:extLst>
                    <a:ext uri="{9D8B030D-6E8A-4147-A177-3AD203B41FA5}">
                      <a16:colId xmlns:a16="http://schemas.microsoft.com/office/drawing/2014/main" val="2688281263"/>
                    </a:ext>
                  </a:extLst>
                </a:gridCol>
                <a:gridCol w="3117454">
                  <a:extLst>
                    <a:ext uri="{9D8B030D-6E8A-4147-A177-3AD203B41FA5}">
                      <a16:colId xmlns:a16="http://schemas.microsoft.com/office/drawing/2014/main" val="2723365055"/>
                    </a:ext>
                  </a:extLst>
                </a:gridCol>
              </a:tblGrid>
              <a:tr h="1441030">
                <a:tc>
                  <a:txBody>
                    <a:bodyPr/>
                    <a:lstStyle/>
                    <a:p>
                      <a:pPr algn="ctr">
                        <a:spcAft>
                          <a:spcPts val="0"/>
                        </a:spcAft>
                      </a:pP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Enseignement commun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a:effectLst/>
                          <a:latin typeface="Calibri" panose="020F0502020204030204" pitchFamily="34" charset="0"/>
                          <a:ea typeface="Calibri" panose="020F0502020204030204" pitchFamily="34" charset="0"/>
                          <a:cs typeface="Times New Roman" panose="02020603050405020304" pitchFamily="18" charset="0"/>
                        </a:rPr>
                        <a:t>Attendu 1 Compétences scientifiques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(60%, soit coefficient 24)</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a:effectLst/>
                          <a:latin typeface="Calibri" panose="020F0502020204030204" pitchFamily="34" charset="0"/>
                          <a:ea typeface="Calibri" panose="020F0502020204030204" pitchFamily="34" charset="0"/>
                          <a:cs typeface="Times New Roman" panose="02020603050405020304" pitchFamily="18" charset="0"/>
                        </a:rPr>
                        <a:t>Attendu 2 Compétences littéraires et argumentaires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(60%, soit coefficient 24)</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027336"/>
                  </a:ext>
                </a:extLst>
              </a:tr>
              <a:tr h="262620">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Enseignement moral et civique</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 </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33,3%</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55007280"/>
                  </a:ext>
                </a:extLst>
              </a:tr>
              <a:tr h="262620">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Français</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 </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33,3%</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02007084"/>
                  </a:ext>
                </a:extLst>
              </a:tr>
              <a:tr h="262620">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Histoire-géographie</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 </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33,3%</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03608523"/>
                  </a:ext>
                </a:extLst>
              </a:tr>
              <a:tr h="262620">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Mathématiques</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33,3%</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215560"/>
                  </a:ext>
                </a:extLst>
              </a:tr>
              <a:tr h="262620">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Physique-chimie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33,3%</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539221"/>
                  </a:ext>
                </a:extLst>
              </a:tr>
              <a:tr h="262620">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Prévention-santé-environnement</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33,3%</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115034"/>
                  </a:ext>
                </a:extLst>
              </a:tr>
            </a:tbl>
          </a:graphicData>
        </a:graphic>
      </p:graphicFrame>
      <p:graphicFrame>
        <p:nvGraphicFramePr>
          <p:cNvPr id="7" name="Tableau 6">
            <a:extLst>
              <a:ext uri="{FF2B5EF4-FFF2-40B4-BE49-F238E27FC236}">
                <a16:creationId xmlns:a16="http://schemas.microsoft.com/office/drawing/2014/main" id="{2D01DD2F-18D8-4F6D-9FB7-2E6EAF51AE32}"/>
              </a:ext>
            </a:extLst>
          </p:cNvPr>
          <p:cNvGraphicFramePr>
            <a:graphicFrameLocks noGrp="1"/>
          </p:cNvGraphicFramePr>
          <p:nvPr/>
        </p:nvGraphicFramePr>
        <p:xfrm>
          <a:off x="1065698" y="6317877"/>
          <a:ext cx="11534785" cy="2867333"/>
        </p:xfrm>
        <a:graphic>
          <a:graphicData uri="http://schemas.openxmlformats.org/drawingml/2006/table">
            <a:tbl>
              <a:tblPr firstRow="1" firstCol="1" bandRow="1"/>
              <a:tblGrid>
                <a:gridCol w="5464603">
                  <a:extLst>
                    <a:ext uri="{9D8B030D-6E8A-4147-A177-3AD203B41FA5}">
                      <a16:colId xmlns:a16="http://schemas.microsoft.com/office/drawing/2014/main" val="1835137001"/>
                    </a:ext>
                  </a:extLst>
                </a:gridCol>
                <a:gridCol w="2931218">
                  <a:extLst>
                    <a:ext uri="{9D8B030D-6E8A-4147-A177-3AD203B41FA5}">
                      <a16:colId xmlns:a16="http://schemas.microsoft.com/office/drawing/2014/main" val="3223600697"/>
                    </a:ext>
                  </a:extLst>
                </a:gridCol>
                <a:gridCol w="3138964">
                  <a:extLst>
                    <a:ext uri="{9D8B030D-6E8A-4147-A177-3AD203B41FA5}">
                      <a16:colId xmlns:a16="http://schemas.microsoft.com/office/drawing/2014/main" val="1246635319"/>
                    </a:ext>
                  </a:extLst>
                </a:gridCol>
              </a:tblGrid>
              <a:tr h="1404293">
                <a:tc>
                  <a:txBody>
                    <a:bodyPr/>
                    <a:lstStyle/>
                    <a:p>
                      <a:pPr algn="ctr">
                        <a:spcAft>
                          <a:spcPts val="0"/>
                        </a:spcAft>
                      </a:pP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Spécialités de bac professionnel</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Attendu 1 Compétences scientifiques</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(40%, soit coefficient 16)</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Attendu 2 Compétences littéraires et argumentaires</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(40%, soit coefficient 16)</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065308"/>
                  </a:ext>
                </a:extLst>
              </a:tr>
              <a:tr h="431793">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Moyenne</a:t>
                      </a:r>
                      <a:r>
                        <a:rPr lang="fr-FR" sz="2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fr-FR" sz="2400">
                          <a:effectLst/>
                          <a:latin typeface="Calibri" panose="020F0502020204030204" pitchFamily="34" charset="0"/>
                          <a:ea typeface="Calibri" panose="020F0502020204030204" pitchFamily="34" charset="0"/>
                          <a:cs typeface="Times New Roman" panose="02020603050405020304" pitchFamily="18" charset="0"/>
                        </a:rPr>
                        <a:t>générale dans la spécialité en classe de première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50%</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50%</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55906126"/>
                  </a:ext>
                </a:extLst>
              </a:tr>
              <a:tr h="431793">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Moyenne générale dans la spécialité en classe de terminale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50%</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50%</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50682496"/>
                  </a:ext>
                </a:extLst>
              </a:tr>
            </a:tbl>
          </a:graphicData>
        </a:graphic>
      </p:graphicFrame>
    </p:spTree>
    <p:extLst>
      <p:ext uri="{BB962C8B-B14F-4D97-AF65-F5344CB8AC3E}">
        <p14:creationId xmlns:p14="http://schemas.microsoft.com/office/powerpoint/2010/main" val="1528693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1D8B6F5-A565-44BC-8952-A5BE53563CCF}"/>
              </a:ext>
            </a:extLst>
          </p:cNvPr>
          <p:cNvPicPr>
            <a:picLocks noChangeAspect="1"/>
          </p:cNvPicPr>
          <p:nvPr/>
        </p:nvPicPr>
        <p:blipFill>
          <a:blip r:embed="rId2"/>
          <a:stretch>
            <a:fillRect/>
          </a:stretch>
        </p:blipFill>
        <p:spPr>
          <a:xfrm>
            <a:off x="3065808" y="4802221"/>
            <a:ext cx="8928992" cy="4539278"/>
          </a:xfrm>
          <a:prstGeom prst="rect">
            <a:avLst/>
          </a:prstGeom>
        </p:spPr>
      </p:pic>
      <p:sp>
        <p:nvSpPr>
          <p:cNvPr id="3" name="Espace réservé du numéro de diapositive 2"/>
          <p:cNvSpPr>
            <a:spLocks noGrp="1"/>
          </p:cNvSpPr>
          <p:nvPr>
            <p:ph type="sldNum" sz="quarter" idx="12"/>
          </p:nvPr>
        </p:nvSpPr>
        <p:spPr/>
        <p:txBody>
          <a:bodyPr/>
          <a:lstStyle/>
          <a:p>
            <a:fld id="{935F9AA5-BE22-4C36-8B95-5AA10E261444}" type="slidenum">
              <a:rPr lang="fr-FR" smtClean="0"/>
              <a:pPr/>
              <a:t>28</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4" y="1957982"/>
            <a:ext cx="11609635" cy="3717941"/>
          </a:xfrm>
          <a:prstGeom prst="rect">
            <a:avLst/>
          </a:prstGeom>
          <a:noFill/>
        </p:spPr>
        <p:txBody>
          <a:bodyPr wrap="square" rtlCol="0">
            <a:spAutoFit/>
          </a:bodyPr>
          <a:lstStyle/>
          <a:p>
            <a:pPr marL="268288" lvl="1" indent="-268288" defTabSz="1425550">
              <a:lnSpc>
                <a:spcPct val="110000"/>
              </a:lnSpc>
              <a:spcAft>
                <a:spcPts val="600"/>
              </a:spcAft>
              <a:buFont typeface="Arial"/>
              <a:buChar char="•"/>
              <a:defRPr/>
            </a:pPr>
            <a:r>
              <a:rPr lang="fr-FR" sz="3200" dirty="0"/>
              <a:t>Pour chacun des attendus 1 et 2, une modulation de la moyenne sur 20 est effectuée selon le type de bac :  </a:t>
            </a:r>
          </a:p>
          <a:p>
            <a:pPr marL="1371600" lvl="5" indent="-457200" defTabSz="1425550">
              <a:lnSpc>
                <a:spcPct val="110000"/>
              </a:lnSpc>
              <a:spcAft>
                <a:spcPts val="600"/>
              </a:spcAft>
              <a:buFont typeface="Courier New" panose="02070309020205020404" pitchFamily="49" charset="0"/>
              <a:buChar char="o"/>
              <a:defRPr/>
            </a:pPr>
            <a:r>
              <a:rPr lang="fr-FR" sz="2800" dirty="0"/>
              <a:t>Bac général : +2 pts sur la moyenne sur 20</a:t>
            </a:r>
          </a:p>
          <a:p>
            <a:pPr marL="1371600" lvl="5" indent="-457200" defTabSz="1425550">
              <a:lnSpc>
                <a:spcPct val="110000"/>
              </a:lnSpc>
              <a:spcAft>
                <a:spcPts val="600"/>
              </a:spcAft>
              <a:buFont typeface="Courier New" panose="02070309020205020404" pitchFamily="49" charset="0"/>
              <a:buChar char="o"/>
              <a:defRPr/>
            </a:pPr>
            <a:r>
              <a:rPr lang="fr-FR" sz="2800" dirty="0"/>
              <a:t>Bac technologique : +1 pt sur la moyenne sur 20 </a:t>
            </a:r>
          </a:p>
          <a:p>
            <a:pPr marL="1371600" lvl="5" indent="-457200" defTabSz="1425550">
              <a:lnSpc>
                <a:spcPct val="110000"/>
              </a:lnSpc>
              <a:spcAft>
                <a:spcPts val="600"/>
              </a:spcAft>
              <a:buFont typeface="Courier New" panose="02070309020205020404" pitchFamily="49" charset="0"/>
              <a:buChar char="o"/>
              <a:defRPr/>
            </a:pPr>
            <a:r>
              <a:rPr lang="fr-FR" sz="2800" dirty="0"/>
              <a:t>Bac professionnel : pas de modulation </a:t>
            </a:r>
          </a:p>
          <a:p>
            <a:pPr marL="268288" indent="-268288" defTabSz="1425550">
              <a:lnSpc>
                <a:spcPct val="110000"/>
              </a:lnSpc>
              <a:spcAft>
                <a:spcPts val="600"/>
              </a:spcAft>
              <a:buFont typeface="Arial"/>
              <a:buChar char="•"/>
              <a:defRPr/>
            </a:pPr>
            <a:endParaRPr lang="fr-FR" dirty="0"/>
          </a:p>
          <a:p>
            <a:endParaRPr lang="fr-FR" sz="2800" dirty="0">
              <a:solidFill>
                <a:srgbClr val="003366"/>
              </a:solidFill>
            </a:endParaRPr>
          </a:p>
        </p:txBody>
      </p:sp>
    </p:spTree>
    <p:extLst>
      <p:ext uri="{BB962C8B-B14F-4D97-AF65-F5344CB8AC3E}">
        <p14:creationId xmlns:p14="http://schemas.microsoft.com/office/powerpoint/2010/main" val="3228350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1016307" y="2571199"/>
            <a:ext cx="3239443" cy="64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29</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4" y="1957982"/>
            <a:ext cx="11609635" cy="8282267"/>
          </a:xfrm>
          <a:prstGeom prst="rect">
            <a:avLst/>
          </a:prstGeom>
          <a:noFill/>
        </p:spPr>
        <p:txBody>
          <a:bodyPr wrap="square" rtlCol="0">
            <a:spAutoFit/>
          </a:bodyPr>
          <a:lstStyle/>
          <a:p>
            <a:pPr marL="268288" lvl="1" indent="-268288" defTabSz="1425550">
              <a:lnSpc>
                <a:spcPct val="110000"/>
              </a:lnSpc>
              <a:spcAft>
                <a:spcPts val="600"/>
              </a:spcAft>
              <a:buFont typeface="Arial"/>
              <a:buChar char="•"/>
              <a:defRPr/>
            </a:pPr>
            <a:r>
              <a:rPr lang="fr-FR" sz="3200" dirty="0"/>
              <a:t>Pour chacun des attendus 1 et 2, une modulation de la moyenne sur 20 est effectuée selon le type de bac :  </a:t>
            </a:r>
          </a:p>
          <a:p>
            <a:pPr marL="1371600" lvl="5" indent="-457200" defTabSz="1425550">
              <a:lnSpc>
                <a:spcPct val="110000"/>
              </a:lnSpc>
              <a:spcAft>
                <a:spcPts val="600"/>
              </a:spcAft>
              <a:buFont typeface="Courier New" panose="02070309020205020404" pitchFamily="49" charset="0"/>
              <a:buChar char="o"/>
              <a:defRPr/>
            </a:pPr>
            <a:r>
              <a:rPr lang="fr-FR" sz="2800" dirty="0"/>
              <a:t>Bac général : +2 pts sur la moyenne sur 20</a:t>
            </a:r>
          </a:p>
          <a:p>
            <a:pPr marL="1371600" lvl="5" indent="-457200" defTabSz="1425550">
              <a:lnSpc>
                <a:spcPct val="110000"/>
              </a:lnSpc>
              <a:spcAft>
                <a:spcPts val="600"/>
              </a:spcAft>
              <a:buFont typeface="Courier New" panose="02070309020205020404" pitchFamily="49" charset="0"/>
              <a:buChar char="o"/>
              <a:defRPr/>
            </a:pPr>
            <a:r>
              <a:rPr lang="fr-FR" sz="2800" dirty="0"/>
              <a:t>Bac technologique : +1 pt sur la moyenne sur 20 </a:t>
            </a:r>
          </a:p>
          <a:p>
            <a:pPr marL="1371600" lvl="5" indent="-457200" defTabSz="1425550">
              <a:lnSpc>
                <a:spcPct val="110000"/>
              </a:lnSpc>
              <a:spcAft>
                <a:spcPts val="600"/>
              </a:spcAft>
              <a:buFont typeface="Courier New" panose="02070309020205020404" pitchFamily="49" charset="0"/>
              <a:buChar char="o"/>
              <a:defRPr/>
            </a:pPr>
            <a:r>
              <a:rPr lang="fr-FR" sz="2800" dirty="0"/>
              <a:t>Bac professionnel : pas de modulation </a:t>
            </a:r>
          </a:p>
          <a:p>
            <a:pPr marL="268288" indent="-268288" defTabSz="1425550">
              <a:lnSpc>
                <a:spcPct val="110000"/>
              </a:lnSpc>
              <a:spcAft>
                <a:spcPts val="600"/>
              </a:spcAft>
              <a:buFont typeface="Arial"/>
              <a:buChar char="•"/>
              <a:defRPr/>
            </a:pPr>
            <a:endParaRPr lang="fr-FR" dirty="0"/>
          </a:p>
          <a:p>
            <a:pPr marL="268288" indent="-268288" defTabSz="1425550">
              <a:lnSpc>
                <a:spcPct val="110000"/>
              </a:lnSpc>
              <a:spcAft>
                <a:spcPts val="600"/>
              </a:spcAft>
              <a:buFont typeface="Arial"/>
              <a:buChar char="•"/>
              <a:defRPr/>
            </a:pPr>
            <a:r>
              <a:rPr lang="fr-FR" sz="3200" dirty="0"/>
              <a:t>DEUST, STAPS/LAS, passerelles kiné ou autres parcours spécifiques sont traités en première intention avec les règles nationales de la C3D STAPS, mais soumis aux orientations prises par les CEV locales. Consultez les attendus et critères locaux sur </a:t>
            </a:r>
            <a:r>
              <a:rPr lang="fr-FR" sz="3200" dirty="0" err="1"/>
              <a:t>Parcoursup</a:t>
            </a:r>
            <a:endParaRPr lang="fr-FR" sz="3200" dirty="0"/>
          </a:p>
          <a:p>
            <a:pPr marL="268288" indent="-268288" defTabSz="1425550">
              <a:lnSpc>
                <a:spcPct val="110000"/>
              </a:lnSpc>
              <a:spcAft>
                <a:spcPts val="600"/>
              </a:spcAft>
              <a:buFont typeface="Arial"/>
              <a:buChar char="•"/>
              <a:defRPr/>
            </a:pPr>
            <a:endParaRPr lang="fr-FR" dirty="0"/>
          </a:p>
          <a:p>
            <a:pPr marL="268288" indent="-268288" defTabSz="1425550">
              <a:lnSpc>
                <a:spcPct val="110000"/>
              </a:lnSpc>
              <a:spcAft>
                <a:spcPts val="600"/>
              </a:spcAft>
              <a:buFont typeface="Arial"/>
              <a:buChar char="•"/>
              <a:defRPr/>
            </a:pPr>
            <a:r>
              <a:rPr lang="fr-FR" sz="3200" dirty="0"/>
              <a:t>En cas d’égalité de points, les candidats sont départagés par leurs notes en Français.</a:t>
            </a:r>
          </a:p>
          <a:p>
            <a:endParaRPr lang="fr-FR" sz="2800" dirty="0">
              <a:solidFill>
                <a:srgbClr val="003366"/>
              </a:solidFill>
            </a:endParaRPr>
          </a:p>
        </p:txBody>
      </p:sp>
    </p:spTree>
    <p:extLst>
      <p:ext uri="{BB962C8B-B14F-4D97-AF65-F5344CB8AC3E}">
        <p14:creationId xmlns:p14="http://schemas.microsoft.com/office/powerpoint/2010/main" val="304145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a:t>
            </a:fld>
            <a:endParaRPr lang="fr-FR"/>
          </a:p>
        </p:txBody>
      </p:sp>
      <p:sp>
        <p:nvSpPr>
          <p:cNvPr id="5" name="Espace réservé du contenu 6"/>
          <p:cNvSpPr txBox="1">
            <a:spLocks/>
          </p:cNvSpPr>
          <p:nvPr/>
        </p:nvSpPr>
        <p:spPr bwMode="auto">
          <a:xfrm>
            <a:off x="1252014" y="2347154"/>
            <a:ext cx="11887200" cy="5112169"/>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lnSpc>
                <a:spcPct val="110000"/>
              </a:lnSpc>
              <a:spcAft>
                <a:spcPts val="600"/>
              </a:spcAft>
              <a:defRPr/>
            </a:pPr>
            <a:r>
              <a:rPr lang="fr-FR" dirty="0"/>
              <a:t>Créée le 1er janvier 2022</a:t>
            </a:r>
          </a:p>
          <a:p>
            <a:pPr>
              <a:lnSpc>
                <a:spcPct val="110000"/>
              </a:lnSpc>
              <a:spcAft>
                <a:spcPts val="600"/>
              </a:spcAft>
              <a:defRPr/>
            </a:pPr>
            <a:endParaRPr lang="fr-FR" dirty="0"/>
          </a:p>
          <a:p>
            <a:pPr>
              <a:lnSpc>
                <a:spcPct val="110000"/>
              </a:lnSpc>
              <a:spcAft>
                <a:spcPts val="600"/>
              </a:spcAft>
              <a:defRPr/>
            </a:pPr>
            <a:r>
              <a:rPr lang="fr-FR" dirty="0"/>
              <a:t>Modèle d’université inédit en France unissant </a:t>
            </a:r>
          </a:p>
          <a:p>
            <a:pPr lvl="1">
              <a:lnSpc>
                <a:spcPct val="110000"/>
              </a:lnSpc>
              <a:spcAft>
                <a:spcPts val="1200"/>
              </a:spcAft>
              <a:defRPr/>
            </a:pPr>
            <a:r>
              <a:rPr lang="fr-FR" sz="2800" dirty="0"/>
              <a:t>une </a:t>
            </a:r>
            <a:r>
              <a:rPr lang="fr-FR" sz="2800" b="1" dirty="0"/>
              <a:t>université</a:t>
            </a:r>
            <a:r>
              <a:rPr lang="fr-FR" sz="2800" dirty="0"/>
              <a:t> (Université de Nantes), </a:t>
            </a:r>
          </a:p>
          <a:p>
            <a:pPr lvl="1">
              <a:lnSpc>
                <a:spcPct val="110000"/>
              </a:lnSpc>
              <a:spcAft>
                <a:spcPts val="1200"/>
              </a:spcAft>
              <a:defRPr/>
            </a:pPr>
            <a:r>
              <a:rPr lang="fr-FR" sz="2800" dirty="0"/>
              <a:t>un </a:t>
            </a:r>
            <a:r>
              <a:rPr lang="fr-FR" sz="2800" b="1" dirty="0"/>
              <a:t>hôpital</a:t>
            </a:r>
            <a:r>
              <a:rPr lang="fr-FR" sz="2800" dirty="0"/>
              <a:t> universitaire (CHU de Nantes), </a:t>
            </a:r>
          </a:p>
          <a:p>
            <a:pPr lvl="1">
              <a:lnSpc>
                <a:spcPct val="110000"/>
              </a:lnSpc>
              <a:spcAft>
                <a:spcPts val="1200"/>
              </a:spcAft>
              <a:defRPr/>
            </a:pPr>
            <a:r>
              <a:rPr lang="fr-FR" sz="2800" dirty="0"/>
              <a:t>un institut de </a:t>
            </a:r>
            <a:r>
              <a:rPr lang="fr-FR" sz="2800" b="1" dirty="0"/>
              <a:t>recherche technologique </a:t>
            </a:r>
            <a:r>
              <a:rPr lang="fr-FR" sz="2800" dirty="0"/>
              <a:t>(IRT Jules Verne), </a:t>
            </a:r>
          </a:p>
          <a:p>
            <a:pPr lvl="1">
              <a:lnSpc>
                <a:spcPct val="110000"/>
              </a:lnSpc>
              <a:spcAft>
                <a:spcPts val="1200"/>
              </a:spcAft>
              <a:defRPr/>
            </a:pPr>
            <a:r>
              <a:rPr lang="fr-FR" sz="2800" dirty="0"/>
              <a:t>un organisme national de </a:t>
            </a:r>
            <a:r>
              <a:rPr lang="fr-FR" sz="2800" b="1" dirty="0"/>
              <a:t>recherche</a:t>
            </a:r>
            <a:r>
              <a:rPr lang="fr-FR" sz="2800" dirty="0"/>
              <a:t> (Inserm),</a:t>
            </a:r>
          </a:p>
          <a:p>
            <a:pPr lvl="1">
              <a:lnSpc>
                <a:spcPct val="110000"/>
              </a:lnSpc>
              <a:spcAft>
                <a:spcPts val="1200"/>
              </a:spcAft>
              <a:defRPr/>
            </a:pPr>
            <a:r>
              <a:rPr lang="fr-FR" sz="2800" dirty="0"/>
              <a:t>des </a:t>
            </a:r>
            <a:r>
              <a:rPr lang="fr-FR" sz="2800" b="1" dirty="0"/>
              <a:t>grandes écoles </a:t>
            </a:r>
            <a:r>
              <a:rPr lang="fr-FR" sz="2800" dirty="0"/>
              <a:t>(Centrale Nantes, École des Beaux-Arts Nantes Saint-Nazaire, École d’Architecture de Nantes)</a:t>
            </a: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250551"/>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Nantes Université</a:t>
            </a:r>
          </a:p>
        </p:txBody>
      </p:sp>
      <p:pic>
        <p:nvPicPr>
          <p:cNvPr id="7" name="Image 6"/>
          <p:cNvPicPr/>
          <p:nvPr/>
        </p:nvPicPr>
        <p:blipFill rotWithShape="1">
          <a:blip r:embed="rId2"/>
          <a:srcRect l="26139" t="63860" r="22596" b="18501"/>
          <a:stretch/>
        </p:blipFill>
        <p:spPr bwMode="auto">
          <a:xfrm>
            <a:off x="935187" y="7641722"/>
            <a:ext cx="10225706" cy="1512168"/>
          </a:xfrm>
          <a:prstGeom prst="rect">
            <a:avLst/>
          </a:prstGeom>
        </p:spPr>
      </p:pic>
    </p:spTree>
    <p:extLst>
      <p:ext uri="{BB962C8B-B14F-4D97-AF65-F5344CB8AC3E}">
        <p14:creationId xmlns:p14="http://schemas.microsoft.com/office/powerpoint/2010/main" val="1833606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1016307" y="2571199"/>
            <a:ext cx="3239443" cy="64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30</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options</a:t>
            </a:r>
          </a:p>
        </p:txBody>
      </p:sp>
      <p:sp>
        <p:nvSpPr>
          <p:cNvPr id="4" name="Rectangle 3">
            <a:extLst>
              <a:ext uri="{FF2B5EF4-FFF2-40B4-BE49-F238E27FC236}">
                <a16:creationId xmlns:a16="http://schemas.microsoft.com/office/drawing/2014/main" id="{ED484CA2-CF55-4D9F-B15A-F852D80D72E6}"/>
              </a:ext>
            </a:extLst>
          </p:cNvPr>
          <p:cNvSpPr/>
          <p:nvPr/>
        </p:nvSpPr>
        <p:spPr>
          <a:xfrm>
            <a:off x="863179" y="2186126"/>
            <a:ext cx="12241360" cy="523220"/>
          </a:xfrm>
          <a:prstGeom prst="rect">
            <a:avLst/>
          </a:prstGeom>
        </p:spPr>
        <p:txBody>
          <a:bodyPr wrap="square">
            <a:spAutoFit/>
          </a:bodyPr>
          <a:lstStyle/>
          <a:p>
            <a:pPr lvl="1">
              <a:spcAft>
                <a:spcPts val="0"/>
              </a:spcAft>
              <a:buSzPts val="1000"/>
              <a:tabLst>
                <a:tab pos="914400" algn="l"/>
              </a:tabLst>
            </a:pPr>
            <a:r>
              <a:rPr lang="fr-FR" sz="2800" dirty="0">
                <a:solidFill>
                  <a:srgbClr val="003366"/>
                </a:solidFill>
              </a:rPr>
              <a:t>Les options sont valorisées par un bonus dans le calcul des attendus 1, 2 ou 3</a:t>
            </a:r>
          </a:p>
        </p:txBody>
      </p:sp>
      <p:graphicFrame>
        <p:nvGraphicFramePr>
          <p:cNvPr id="9" name="Tableau 8">
            <a:extLst>
              <a:ext uri="{FF2B5EF4-FFF2-40B4-BE49-F238E27FC236}">
                <a16:creationId xmlns:a16="http://schemas.microsoft.com/office/drawing/2014/main" id="{CF301AD3-7CD8-4570-9B80-ADF082289C56}"/>
              </a:ext>
            </a:extLst>
          </p:cNvPr>
          <p:cNvGraphicFramePr>
            <a:graphicFrameLocks noGrp="1"/>
          </p:cNvGraphicFramePr>
          <p:nvPr/>
        </p:nvGraphicFramePr>
        <p:xfrm>
          <a:off x="1079203" y="3405608"/>
          <a:ext cx="12513704" cy="4918742"/>
        </p:xfrm>
        <a:graphic>
          <a:graphicData uri="http://schemas.openxmlformats.org/drawingml/2006/table">
            <a:tbl>
              <a:tblPr firstRow="1" firstCol="1" bandRow="1"/>
              <a:tblGrid>
                <a:gridCol w="6184863">
                  <a:extLst>
                    <a:ext uri="{9D8B030D-6E8A-4147-A177-3AD203B41FA5}">
                      <a16:colId xmlns:a16="http://schemas.microsoft.com/office/drawing/2014/main" val="1015499418"/>
                    </a:ext>
                  </a:extLst>
                </a:gridCol>
                <a:gridCol w="1928954">
                  <a:extLst>
                    <a:ext uri="{9D8B030D-6E8A-4147-A177-3AD203B41FA5}">
                      <a16:colId xmlns:a16="http://schemas.microsoft.com/office/drawing/2014/main" val="377586958"/>
                    </a:ext>
                  </a:extLst>
                </a:gridCol>
                <a:gridCol w="2391979">
                  <a:extLst>
                    <a:ext uri="{9D8B030D-6E8A-4147-A177-3AD203B41FA5}">
                      <a16:colId xmlns:a16="http://schemas.microsoft.com/office/drawing/2014/main" val="3206569595"/>
                    </a:ext>
                  </a:extLst>
                </a:gridCol>
                <a:gridCol w="2007908">
                  <a:extLst>
                    <a:ext uri="{9D8B030D-6E8A-4147-A177-3AD203B41FA5}">
                      <a16:colId xmlns:a16="http://schemas.microsoft.com/office/drawing/2014/main" val="60421034"/>
                    </a:ext>
                  </a:extLst>
                </a:gridCol>
              </a:tblGrid>
              <a:tr h="2002605">
                <a:tc>
                  <a:txBody>
                    <a:bodyPr/>
                    <a:lstStyle/>
                    <a:p>
                      <a:pPr>
                        <a:spcAft>
                          <a:spcPts val="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Option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a:effectLst/>
                          <a:latin typeface="Calibri" panose="020F0502020204030204" pitchFamily="34" charset="0"/>
                          <a:ea typeface="Calibri" panose="020F0502020204030204" pitchFamily="34" charset="0"/>
                          <a:cs typeface="Times New Roman" panose="02020603050405020304" pitchFamily="18" charset="0"/>
                        </a:rPr>
                        <a:t>Attendu 1 Compétences scientifiques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400" b="1">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Attendu 2 Compétences littéraires et argumentaires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a:effectLst/>
                          <a:latin typeface="Calibri" panose="020F0502020204030204" pitchFamily="34" charset="0"/>
                          <a:ea typeface="Calibri" panose="020F0502020204030204" pitchFamily="34" charset="0"/>
                          <a:cs typeface="Times New Roman" panose="02020603050405020304" pitchFamily="18" charset="0"/>
                        </a:rPr>
                        <a:t>Attendu 3</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400" b="1">
                          <a:effectLst/>
                          <a:latin typeface="Calibri" panose="020F0502020204030204" pitchFamily="34" charset="0"/>
                          <a:ea typeface="Calibri" panose="020F0502020204030204" pitchFamily="34" charset="0"/>
                          <a:cs typeface="Times New Roman" panose="02020603050405020304" pitchFamily="18" charset="0"/>
                        </a:rPr>
                        <a:t>Compétences en APS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400" b="1">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361095"/>
                  </a:ext>
                </a:extLst>
              </a:tr>
              <a:tr h="400521">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Arts</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1823119"/>
                  </a:ext>
                </a:extLst>
              </a:tr>
              <a:tr h="400521">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LCA</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8717675"/>
                  </a:ext>
                </a:extLst>
              </a:tr>
              <a:tr h="400521">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EPS</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278797856"/>
                  </a:ext>
                </a:extLst>
              </a:tr>
              <a:tr h="400521">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LV3</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7934922"/>
                  </a:ext>
                </a:extLst>
              </a:tr>
              <a:tr h="400521">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Mathématiques expertes</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4514652"/>
                  </a:ext>
                </a:extLst>
              </a:tr>
              <a:tr h="400521">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Mathématiques complémentaires</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0043556"/>
                  </a:ext>
                </a:extLst>
              </a:tr>
              <a:tr h="513011">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Droit et grands enjeux du monde contemporain</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6264681"/>
                  </a:ext>
                </a:extLst>
              </a:tr>
            </a:tbl>
          </a:graphicData>
        </a:graphic>
      </p:graphicFrame>
    </p:spTree>
    <p:extLst>
      <p:ext uri="{BB962C8B-B14F-4D97-AF65-F5344CB8AC3E}">
        <p14:creationId xmlns:p14="http://schemas.microsoft.com/office/powerpoint/2010/main" val="2091338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31</a:t>
            </a:fld>
            <a:endParaRPr lang="fr-FR"/>
          </a:p>
        </p:txBody>
      </p:sp>
      <p:sp>
        <p:nvSpPr>
          <p:cNvPr id="5" name="Espace réservé du contenu 6"/>
          <p:cNvSpPr txBox="1">
            <a:spLocks/>
          </p:cNvSpPr>
          <p:nvPr/>
        </p:nvSpPr>
        <p:spPr bwMode="auto">
          <a:xfrm>
            <a:off x="1278880" y="1751069"/>
            <a:ext cx="11887200" cy="7798097"/>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lnSpc>
                <a:spcPct val="110000"/>
              </a:lnSpc>
              <a:spcAft>
                <a:spcPts val="600"/>
              </a:spcAft>
              <a:defRPr/>
            </a:pPr>
            <a:r>
              <a:rPr lang="fr-FR" altLang="x-none" sz="3200" dirty="0"/>
              <a:t>La commission </a:t>
            </a:r>
            <a:r>
              <a:rPr lang="fr-FR" altLang="x-none" sz="3200" dirty="0" err="1"/>
              <a:t>Parcoursup</a:t>
            </a:r>
            <a:r>
              <a:rPr lang="fr-FR" altLang="x-none" sz="3200" dirty="0"/>
              <a:t> est constituée d’enseignants et d’enseignants-chercheurs de l’UFR STAPS</a:t>
            </a:r>
          </a:p>
          <a:p>
            <a:pPr>
              <a:lnSpc>
                <a:spcPct val="110000"/>
              </a:lnSpc>
              <a:spcAft>
                <a:spcPts val="600"/>
              </a:spcAft>
              <a:defRPr/>
            </a:pPr>
            <a:endParaRPr lang="fr-FR" altLang="x-none" sz="700" dirty="0"/>
          </a:p>
          <a:p>
            <a:pPr>
              <a:lnSpc>
                <a:spcPct val="110000"/>
              </a:lnSpc>
              <a:spcAft>
                <a:spcPts val="600"/>
              </a:spcAft>
              <a:defRPr/>
            </a:pPr>
            <a:r>
              <a:rPr lang="fr-FR" altLang="x-none" sz="3200" dirty="0"/>
              <a:t>Sectorisation : Très peu de candidats hors secteurs sont retenus (décision du Recteur). </a:t>
            </a:r>
          </a:p>
          <a:p>
            <a:pPr>
              <a:lnSpc>
                <a:spcPct val="110000"/>
              </a:lnSpc>
              <a:spcAft>
                <a:spcPts val="600"/>
              </a:spcAft>
              <a:defRPr/>
            </a:pPr>
            <a:endParaRPr lang="fr-FR" altLang="x-none" sz="700" dirty="0"/>
          </a:p>
          <a:p>
            <a:pPr>
              <a:lnSpc>
                <a:spcPct val="110000"/>
              </a:lnSpc>
              <a:spcAft>
                <a:spcPts val="600"/>
              </a:spcAft>
              <a:defRPr/>
            </a:pPr>
            <a:r>
              <a:rPr lang="fr-FR" altLang="x-none" sz="3200" dirty="0"/>
              <a:t>La commission classe les dossiers en attribuant une note sur 20 aux 5 attendus nationaux</a:t>
            </a:r>
          </a:p>
          <a:p>
            <a:pPr>
              <a:lnSpc>
                <a:spcPct val="110000"/>
              </a:lnSpc>
              <a:spcAft>
                <a:spcPts val="600"/>
              </a:spcAft>
              <a:defRPr/>
            </a:pPr>
            <a:endParaRPr lang="fr-FR" altLang="x-none" sz="700" dirty="0"/>
          </a:p>
          <a:p>
            <a:pPr>
              <a:lnSpc>
                <a:spcPct val="110000"/>
              </a:lnSpc>
              <a:spcAft>
                <a:spcPts val="600"/>
              </a:spcAft>
              <a:defRPr/>
            </a:pPr>
            <a:r>
              <a:rPr lang="fr-FR" altLang="x-none" sz="3200" dirty="0"/>
              <a:t>Les pièces justificatives sont vérifiées</a:t>
            </a:r>
          </a:p>
          <a:p>
            <a:pPr>
              <a:lnSpc>
                <a:spcPct val="110000"/>
              </a:lnSpc>
              <a:spcAft>
                <a:spcPts val="600"/>
              </a:spcAft>
              <a:defRPr/>
            </a:pPr>
            <a:endParaRPr lang="fr-FR" altLang="x-none" sz="700" dirty="0"/>
          </a:p>
          <a:p>
            <a:pPr>
              <a:lnSpc>
                <a:spcPct val="110000"/>
              </a:lnSpc>
              <a:spcAft>
                <a:spcPts val="600"/>
              </a:spcAft>
              <a:defRPr/>
            </a:pPr>
            <a:r>
              <a:rPr lang="fr-FR" altLang="x-none" sz="3200" dirty="0"/>
              <a:t>Le terme classement est préférable à celui de sélection : la commission tente de respecter la diversité des candidatures</a:t>
            </a:r>
          </a:p>
          <a:p>
            <a:pPr>
              <a:lnSpc>
                <a:spcPct val="110000"/>
              </a:lnSpc>
              <a:spcAft>
                <a:spcPts val="600"/>
              </a:spcAft>
              <a:defRPr/>
            </a:pPr>
            <a:endParaRPr lang="fr-FR" altLang="x-none" sz="700" dirty="0"/>
          </a:p>
          <a:p>
            <a:pPr>
              <a:lnSpc>
                <a:spcPct val="110000"/>
              </a:lnSpc>
              <a:spcAft>
                <a:spcPts val="600"/>
              </a:spcAft>
              <a:defRPr/>
            </a:pPr>
            <a:r>
              <a:rPr lang="fr-FR" altLang="x-none" sz="3200" dirty="0"/>
              <a:t>Toutes les candidatures sont analysées de façon anonyme</a:t>
            </a:r>
          </a:p>
          <a:p>
            <a:pPr>
              <a:lnSpc>
                <a:spcPct val="110000"/>
              </a:lnSpc>
              <a:spcAft>
                <a:spcPts val="600"/>
              </a:spcAft>
              <a:defRPr/>
            </a:pPr>
            <a:endParaRPr lang="fr-FR" altLang="x-none" sz="700" dirty="0"/>
          </a:p>
          <a:p>
            <a:pPr>
              <a:lnSpc>
                <a:spcPct val="110000"/>
              </a:lnSpc>
              <a:spcAft>
                <a:spcPts val="600"/>
              </a:spcAft>
              <a:defRPr/>
            </a:pPr>
            <a:r>
              <a:rPr lang="fr-FR" altLang="x-none" sz="3200" dirty="0"/>
              <a:t>Classements différents pour chaque parcours </a:t>
            </a:r>
            <a:r>
              <a:rPr lang="fr-FR" altLang="x-none" dirty="0"/>
              <a:t>(ex. STAPS et STAPS LAS)</a:t>
            </a:r>
            <a:endParaRPr lang="fr-FR" altLang="x-none" sz="3200" dirty="0"/>
          </a:p>
          <a:p>
            <a:pPr>
              <a:lnSpc>
                <a:spcPct val="110000"/>
              </a:lnSpc>
              <a:spcAft>
                <a:spcPts val="600"/>
              </a:spcAft>
              <a:defRPr/>
            </a:pPr>
            <a:endParaRPr lang="fr-FR" altLang="x-none" sz="800"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Principes de classement des candidatures</a:t>
            </a:r>
          </a:p>
        </p:txBody>
      </p:sp>
      <p:grpSp>
        <p:nvGrpSpPr>
          <p:cNvPr id="7" name="Groupe 6"/>
          <p:cNvGrpSpPr/>
          <p:nvPr/>
        </p:nvGrpSpPr>
        <p:grpSpPr>
          <a:xfrm>
            <a:off x="7775947" y="3532244"/>
            <a:ext cx="3249863" cy="1080120"/>
            <a:chOff x="10584259" y="1601490"/>
            <a:chExt cx="3249863" cy="1080120"/>
          </a:xfrm>
        </p:grpSpPr>
        <p:sp>
          <p:nvSpPr>
            <p:cNvPr id="2" name="ZoneTexte 1"/>
            <p:cNvSpPr txBox="1"/>
            <p:nvPr/>
          </p:nvSpPr>
          <p:spPr>
            <a:xfrm>
              <a:off x="10584259" y="1817514"/>
              <a:ext cx="3249863" cy="646331"/>
            </a:xfrm>
            <a:prstGeom prst="rect">
              <a:avLst/>
            </a:prstGeom>
            <a:noFill/>
          </p:spPr>
          <p:txBody>
            <a:bodyPr wrap="square" rtlCol="0">
              <a:spAutoFit/>
            </a:bodyPr>
            <a:lstStyle/>
            <a:p>
              <a:pPr algn="ctr"/>
              <a:r>
                <a:rPr lang="fr-FR" altLang="x-none" b="1" dirty="0">
                  <a:solidFill>
                    <a:srgbClr val="C00000"/>
                  </a:solidFill>
                </a:rPr>
                <a:t>Seule dérogation possible : Sportifs de Haut Niveau</a:t>
              </a:r>
              <a:endParaRPr lang="fr-FR" b="1" dirty="0">
                <a:solidFill>
                  <a:srgbClr val="C00000"/>
                </a:solidFill>
              </a:endParaRPr>
            </a:p>
          </p:txBody>
        </p:sp>
        <p:sp>
          <p:nvSpPr>
            <p:cNvPr id="4" name="Ellipse 3"/>
            <p:cNvSpPr/>
            <p:nvPr/>
          </p:nvSpPr>
          <p:spPr bwMode="auto">
            <a:xfrm>
              <a:off x="10728275" y="1601490"/>
              <a:ext cx="3064309"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llipse 7"/>
          <p:cNvSpPr/>
          <p:nvPr/>
        </p:nvSpPr>
        <p:spPr bwMode="auto">
          <a:xfrm>
            <a:off x="10038509" y="527114"/>
            <a:ext cx="3816424" cy="3456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3</a:t>
            </a:r>
            <a:r>
              <a:rPr lang="fr-FR" sz="2400" b="1" baseline="30000" dirty="0"/>
              <a:t>ème</a:t>
            </a:r>
            <a:r>
              <a:rPr lang="fr-FR" sz="2400" b="1" dirty="0"/>
              <a:t> idée reçue : </a:t>
            </a:r>
          </a:p>
          <a:p>
            <a:pPr algn="ctr"/>
            <a:r>
              <a:rPr lang="fr-FR" sz="2400" b="1" dirty="0"/>
              <a:t>Mon dossier est traité par un algorithme</a:t>
            </a:r>
          </a:p>
          <a:p>
            <a:pPr algn="ctr"/>
            <a:endParaRPr lang="fr-FR" sz="2400" b="1" dirty="0"/>
          </a:p>
          <a:p>
            <a:pPr algn="ctr"/>
            <a:r>
              <a:rPr lang="fr-FR" sz="3200" b="1" dirty="0"/>
              <a:t>FAUX</a:t>
            </a:r>
          </a:p>
        </p:txBody>
      </p:sp>
    </p:spTree>
    <p:extLst>
      <p:ext uri="{BB962C8B-B14F-4D97-AF65-F5344CB8AC3E}">
        <p14:creationId xmlns:p14="http://schemas.microsoft.com/office/powerpoint/2010/main" val="395695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32</a:t>
            </a:fld>
            <a:endParaRPr lang="fr-FR"/>
          </a:p>
        </p:txBody>
      </p:sp>
      <p:pic>
        <p:nvPicPr>
          <p:cNvPr id="7" name="Image 6">
            <a:extLst>
              <a:ext uri="{FF2B5EF4-FFF2-40B4-BE49-F238E27FC236}">
                <a16:creationId xmlns:a16="http://schemas.microsoft.com/office/drawing/2014/main" id="{281DD72D-7DB5-4445-AF90-157C39D6C95F}"/>
              </a:ext>
            </a:extLst>
          </p:cNvPr>
          <p:cNvPicPr>
            <a:picLocks noChangeAspect="1"/>
          </p:cNvPicPr>
          <p:nvPr/>
        </p:nvPicPr>
        <p:blipFill>
          <a:blip r:embed="rId2"/>
          <a:stretch>
            <a:fillRect/>
          </a:stretch>
        </p:blipFill>
        <p:spPr>
          <a:xfrm>
            <a:off x="1070927" y="2393578"/>
            <a:ext cx="13184823" cy="6411943"/>
          </a:xfrm>
          <a:prstGeom prst="rect">
            <a:avLst/>
          </a:prstGeom>
        </p:spPr>
      </p:pic>
      <p:sp>
        <p:nvSpPr>
          <p:cNvPr id="9" name="ZoneTexte 8">
            <a:extLst>
              <a:ext uri="{FF2B5EF4-FFF2-40B4-BE49-F238E27FC236}">
                <a16:creationId xmlns:a16="http://schemas.microsoft.com/office/drawing/2014/main" id="{5F930FA4-E003-48A9-B2A4-F14AB7A30249}"/>
              </a:ext>
            </a:extLst>
          </p:cNvPr>
          <p:cNvSpPr txBox="1"/>
          <p:nvPr/>
        </p:nvSpPr>
        <p:spPr>
          <a:xfrm>
            <a:off x="1405974" y="1169442"/>
            <a:ext cx="9788576" cy="605550"/>
          </a:xfrm>
          <a:prstGeom prst="rect">
            <a:avLst/>
          </a:prstGeom>
          <a:noFill/>
        </p:spPr>
        <p:txBody>
          <a:bodyPr wrap="square">
            <a:spAutoFit/>
          </a:bodyPr>
          <a:lstStyle/>
          <a:p>
            <a:pPr marL="457200" indent="-457200">
              <a:lnSpc>
                <a:spcPct val="110000"/>
              </a:lnSpc>
              <a:spcAft>
                <a:spcPts val="600"/>
              </a:spcAft>
              <a:buFont typeface="Arial" panose="020B0604020202020204" pitchFamily="34" charset="0"/>
              <a:buChar char="•"/>
              <a:defRPr/>
            </a:pPr>
            <a:r>
              <a:rPr lang="fr-FR" altLang="x-none" sz="3200" dirty="0"/>
              <a:t>Les pièces justificatives sont vérifiées</a:t>
            </a:r>
          </a:p>
        </p:txBody>
      </p:sp>
    </p:spTree>
    <p:extLst>
      <p:ext uri="{BB962C8B-B14F-4D97-AF65-F5344CB8AC3E}">
        <p14:creationId xmlns:p14="http://schemas.microsoft.com/office/powerpoint/2010/main" val="1259553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33</a:t>
            </a:fld>
            <a:endParaRPr lang="fr-FR"/>
          </a:p>
        </p:txBody>
      </p:sp>
      <p:pic>
        <p:nvPicPr>
          <p:cNvPr id="8" name="Image 7">
            <a:extLst>
              <a:ext uri="{FF2B5EF4-FFF2-40B4-BE49-F238E27FC236}">
                <a16:creationId xmlns:a16="http://schemas.microsoft.com/office/drawing/2014/main" id="{76470B11-86D5-4B0C-B5B7-98B6122A39B2}"/>
              </a:ext>
            </a:extLst>
          </p:cNvPr>
          <p:cNvPicPr>
            <a:picLocks noChangeAspect="1"/>
          </p:cNvPicPr>
          <p:nvPr/>
        </p:nvPicPr>
        <p:blipFill>
          <a:blip r:embed="rId2"/>
          <a:stretch>
            <a:fillRect/>
          </a:stretch>
        </p:blipFill>
        <p:spPr>
          <a:xfrm>
            <a:off x="2735387" y="192366"/>
            <a:ext cx="8411749" cy="9564435"/>
          </a:xfrm>
          <a:prstGeom prst="rect">
            <a:avLst/>
          </a:prstGeom>
        </p:spPr>
      </p:pic>
    </p:spTree>
    <p:extLst>
      <p:ext uri="{BB962C8B-B14F-4D97-AF65-F5344CB8AC3E}">
        <p14:creationId xmlns:p14="http://schemas.microsoft.com/office/powerpoint/2010/main" val="2108443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34</a:t>
            </a:fld>
            <a:endParaRPr lang="fr-FR"/>
          </a:p>
        </p:txBody>
      </p:sp>
      <p:pic>
        <p:nvPicPr>
          <p:cNvPr id="10" name="Image 9">
            <a:extLst>
              <a:ext uri="{FF2B5EF4-FFF2-40B4-BE49-F238E27FC236}">
                <a16:creationId xmlns:a16="http://schemas.microsoft.com/office/drawing/2014/main" id="{80C57C42-C441-4DB9-8C7B-BADFC09B1AFE}"/>
              </a:ext>
            </a:extLst>
          </p:cNvPr>
          <p:cNvPicPr>
            <a:picLocks noChangeAspect="1"/>
          </p:cNvPicPr>
          <p:nvPr/>
        </p:nvPicPr>
        <p:blipFill>
          <a:blip r:embed="rId2"/>
          <a:stretch>
            <a:fillRect/>
          </a:stretch>
        </p:blipFill>
        <p:spPr>
          <a:xfrm>
            <a:off x="2483359" y="449362"/>
            <a:ext cx="9289032" cy="8515854"/>
          </a:xfrm>
          <a:prstGeom prst="rect">
            <a:avLst/>
          </a:prstGeom>
        </p:spPr>
      </p:pic>
    </p:spTree>
    <p:extLst>
      <p:ext uri="{BB962C8B-B14F-4D97-AF65-F5344CB8AC3E}">
        <p14:creationId xmlns:p14="http://schemas.microsoft.com/office/powerpoint/2010/main" val="1039730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35</a:t>
            </a:fld>
            <a:endParaRPr lang="fr-FR"/>
          </a:p>
        </p:txBody>
      </p:sp>
      <p:sp>
        <p:nvSpPr>
          <p:cNvPr id="5" name="Espace réservé du contenu 6"/>
          <p:cNvSpPr txBox="1">
            <a:spLocks/>
          </p:cNvSpPr>
          <p:nvPr/>
        </p:nvSpPr>
        <p:spPr bwMode="auto">
          <a:xfrm>
            <a:off x="1269067" y="2753618"/>
            <a:ext cx="11887200" cy="5296835"/>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lnSpc>
                <a:spcPct val="110000"/>
              </a:lnSpc>
              <a:spcAft>
                <a:spcPts val="600"/>
              </a:spcAft>
              <a:defRPr/>
            </a:pPr>
            <a:r>
              <a:rPr lang="fr-FR" altLang="x-none" sz="3200" dirty="0"/>
              <a:t>La commission rend deux types d’avis :</a:t>
            </a:r>
          </a:p>
          <a:p>
            <a:pPr lvl="1">
              <a:lnSpc>
                <a:spcPct val="110000"/>
              </a:lnSpc>
              <a:spcAft>
                <a:spcPts val="1200"/>
              </a:spcAft>
              <a:defRPr/>
            </a:pPr>
            <a:r>
              <a:rPr lang="fr-FR" altLang="x-none" sz="2800" dirty="0"/>
              <a:t>« OUI » lorsque les compétences attendues paraissent satisfaisantes</a:t>
            </a:r>
          </a:p>
          <a:p>
            <a:pPr lvl="1">
              <a:lnSpc>
                <a:spcPct val="110000"/>
              </a:lnSpc>
              <a:spcAft>
                <a:spcPts val="1200"/>
              </a:spcAft>
              <a:defRPr/>
            </a:pPr>
            <a:r>
              <a:rPr lang="fr-FR" altLang="x-none" sz="2800" dirty="0"/>
              <a:t>« OUI SI » lorsque le niveau est insuffisant dans un ou plusieurs attendus : inscription possible uniquement en Parcours adapté </a:t>
            </a:r>
          </a:p>
          <a:p>
            <a:pPr lvl="1">
              <a:lnSpc>
                <a:spcPct val="110000"/>
              </a:lnSpc>
              <a:spcAft>
                <a:spcPts val="1200"/>
              </a:spcAft>
              <a:defRPr/>
            </a:pPr>
            <a:endParaRPr lang="fr-FR" altLang="x-none" sz="2800" dirty="0"/>
          </a:p>
          <a:p>
            <a:pPr>
              <a:lnSpc>
                <a:spcPct val="110000"/>
              </a:lnSpc>
              <a:spcAft>
                <a:spcPts val="600"/>
              </a:spcAft>
              <a:defRPr/>
            </a:pPr>
            <a:r>
              <a:rPr lang="fr-FR" altLang="x-none" sz="3200" dirty="0"/>
              <a:t>Au-delà de la Capacité d’accueil : « En attente » (équivaut à une réponse négative)</a:t>
            </a:r>
          </a:p>
          <a:p>
            <a:pPr>
              <a:lnSpc>
                <a:spcPct val="110000"/>
              </a:lnSpc>
              <a:spcAft>
                <a:spcPts val="600"/>
              </a:spcAft>
              <a:defRPr/>
            </a:pPr>
            <a:endParaRPr lang="fr-FR" altLang="x-none" sz="3200" dirty="0"/>
          </a:p>
          <a:p>
            <a:pPr lvl="1">
              <a:lnSpc>
                <a:spcPct val="110000"/>
              </a:lnSpc>
              <a:spcAft>
                <a:spcPts val="1200"/>
              </a:spcAft>
              <a:defRPr/>
            </a:pPr>
            <a:endParaRPr lang="fr-FR" altLang="x-none" sz="3200"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avis rendus par la commission </a:t>
            </a:r>
            <a:r>
              <a:rPr lang="fr-FR" dirty="0" err="1">
                <a:latin typeface="+mn-lt"/>
              </a:rPr>
              <a:t>Parcoursup</a:t>
            </a:r>
            <a:endParaRPr lang="fr-FR" dirty="0">
              <a:latin typeface="+mn-lt"/>
            </a:endParaRPr>
          </a:p>
        </p:txBody>
      </p:sp>
    </p:spTree>
    <p:extLst>
      <p:ext uri="{BB962C8B-B14F-4D97-AF65-F5344CB8AC3E}">
        <p14:creationId xmlns:p14="http://schemas.microsoft.com/office/powerpoint/2010/main" val="37862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871291" y="3617714"/>
            <a:ext cx="11091776" cy="2659190"/>
          </a:xfrm>
        </p:spPr>
        <p:txBody>
          <a:bodyPr/>
          <a:lstStyle/>
          <a:p>
            <a:pPr>
              <a:defRPr/>
            </a:pPr>
            <a:r>
              <a:rPr lang="fr-FR" dirty="0"/>
              <a:t>Les conseils en orientation</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36</a:t>
            </a:fld>
            <a:endParaRPr lang="fr-FR"/>
          </a:p>
        </p:txBody>
      </p:sp>
    </p:spTree>
    <p:extLst>
      <p:ext uri="{BB962C8B-B14F-4D97-AF65-F5344CB8AC3E}">
        <p14:creationId xmlns:p14="http://schemas.microsoft.com/office/powerpoint/2010/main" val="198563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37</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Évaluer ses chances de réussir en L1 STAPS</a:t>
            </a:r>
          </a:p>
        </p:txBody>
      </p:sp>
      <p:sp>
        <p:nvSpPr>
          <p:cNvPr id="8" name="Rectangle 3"/>
          <p:cNvSpPr/>
          <p:nvPr/>
        </p:nvSpPr>
        <p:spPr bwMode="auto">
          <a:xfrm>
            <a:off x="7620387" y="2350481"/>
            <a:ext cx="4692064" cy="4824536"/>
          </a:xfrm>
          <a:prstGeom prst="rect">
            <a:avLst/>
          </a:prstGeom>
          <a:solidFill>
            <a:sysClr val="window" lastClr="FFFFFF">
              <a:lumMod val="95000"/>
            </a:sysClr>
          </a:solidFill>
          <a:ln w="25400" cap="flat" cmpd="sng" algn="ctr">
            <a:solidFill>
              <a:srgbClr val="01B6E7"/>
            </a:solidFill>
            <a:prstDash val="solid"/>
          </a:ln>
          <a:effectLst/>
        </p:spPr>
        <p:txBody>
          <a:bodyPr anchor="ctr"/>
          <a:lstStyle>
            <a:lvl1pPr>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marL="285750" marR="0" lvl="0" indent="-285750" defTabSz="914400" rtl="0" eaLnBrk="1" fontAlgn="base" latinLnBrk="0" hangingPunct="1">
              <a:lnSpc>
                <a:spcPct val="100000"/>
              </a:lnSpc>
              <a:spcBef>
                <a:spcPct val="0"/>
              </a:spcBef>
              <a:spcAft>
                <a:spcPct val="0"/>
              </a:spcAft>
              <a:buClrTx/>
              <a:buSzTx/>
              <a:buFont typeface="Arial" charset="0"/>
              <a:buChar char="•"/>
              <a:tabLst/>
              <a:defRPr/>
            </a:pPr>
            <a:r>
              <a:rPr kumimoji="0" lang="fr-FR" altLang="x-none" b="0" i="0" u="none" strike="noStrike" kern="1200" cap="none" spc="0" normalizeH="0" baseline="0" noProof="0" dirty="0">
                <a:ln>
                  <a:noFill/>
                </a:ln>
                <a:solidFill>
                  <a:srgbClr val="01B6E7"/>
                </a:solidFill>
                <a:effectLst/>
                <a:uLnTx/>
                <a:uFillTx/>
                <a:latin typeface="Source Sans Pro" panose="020B0503030403020204" pitchFamily="34" charset="0"/>
                <a:ea typeface="Source Sans Pro" panose="020B0503030403020204" pitchFamily="34" charset="0"/>
              </a:rPr>
              <a:t>15 min pour s’auto-évaluer dès l’entrée au lycée</a:t>
            </a:r>
          </a:p>
          <a:p>
            <a:pPr marL="285750" marR="0" lvl="0" indent="-285750" defTabSz="914400" rtl="0" eaLnBrk="1" fontAlgn="base" latinLnBrk="0" hangingPunct="1">
              <a:lnSpc>
                <a:spcPct val="100000"/>
              </a:lnSpc>
              <a:spcBef>
                <a:spcPct val="0"/>
              </a:spcBef>
              <a:spcAft>
                <a:spcPct val="0"/>
              </a:spcAft>
              <a:buClrTx/>
              <a:buSzTx/>
              <a:buFont typeface="Arial" charset="0"/>
              <a:buChar char="•"/>
              <a:tabLst/>
              <a:defRPr/>
            </a:pPr>
            <a:endParaRPr kumimoji="0" lang="fr-FR" altLang="x-none" b="0" i="0" u="none" strike="noStrike" kern="1200" cap="none" spc="0" normalizeH="0" baseline="0" noProof="0" dirty="0">
              <a:ln>
                <a:noFill/>
              </a:ln>
              <a:solidFill>
                <a:srgbClr val="01B6E7"/>
              </a:solidFill>
              <a:effectLst/>
              <a:uLnTx/>
              <a:uFillTx/>
              <a:latin typeface="Source Sans Pro" panose="020B0503030403020204" pitchFamily="34" charset="0"/>
              <a:ea typeface="Source Sans Pro" panose="020B0503030403020204" pitchFamily="34" charset="0"/>
            </a:endParaRPr>
          </a:p>
          <a:p>
            <a:pPr marL="285750" marR="0" lvl="0" indent="-285750" defTabSz="914400" rtl="0" eaLnBrk="1" fontAlgn="base" latinLnBrk="0" hangingPunct="1">
              <a:lnSpc>
                <a:spcPct val="100000"/>
              </a:lnSpc>
              <a:spcBef>
                <a:spcPct val="0"/>
              </a:spcBef>
              <a:spcAft>
                <a:spcPct val="0"/>
              </a:spcAft>
              <a:buClrTx/>
              <a:buSzTx/>
              <a:buFont typeface="Arial" charset="0"/>
              <a:buChar char="•"/>
              <a:tabLst/>
              <a:defRPr/>
            </a:pPr>
            <a:r>
              <a:rPr lang="fr-FR" altLang="x-none" kern="1200" dirty="0">
                <a:solidFill>
                  <a:srgbClr val="01B6E7"/>
                </a:solidFill>
                <a:latin typeface="Source Sans Pro" panose="020B0503030403020204" pitchFamily="34" charset="0"/>
                <a:ea typeface="Source Sans Pro" panose="020B0503030403020204" pitchFamily="34" charset="0"/>
              </a:rPr>
              <a:t>Test national proposé à tous les </a:t>
            </a:r>
            <a:r>
              <a:rPr lang="fr-FR" altLang="x-none" kern="1200" dirty="0" err="1">
                <a:solidFill>
                  <a:srgbClr val="01B6E7"/>
                </a:solidFill>
                <a:latin typeface="Source Sans Pro" panose="020B0503030403020204" pitchFamily="34" charset="0"/>
                <a:ea typeface="Source Sans Pro" panose="020B0503030403020204" pitchFamily="34" charset="0"/>
              </a:rPr>
              <a:t>candidat∙e∙s</a:t>
            </a:r>
            <a:r>
              <a:rPr lang="fr-FR" altLang="x-none" kern="1200" dirty="0">
                <a:solidFill>
                  <a:srgbClr val="01B6E7"/>
                </a:solidFill>
                <a:latin typeface="Source Sans Pro" panose="020B0503030403020204" pitchFamily="34" charset="0"/>
                <a:ea typeface="Source Sans Pro" panose="020B0503030403020204" pitchFamily="34" charset="0"/>
              </a:rPr>
              <a:t> sur </a:t>
            </a:r>
            <a:r>
              <a:rPr lang="fr-FR" altLang="x-none" kern="1200" dirty="0" err="1">
                <a:solidFill>
                  <a:srgbClr val="01B6E7"/>
                </a:solidFill>
                <a:latin typeface="Source Sans Pro" panose="020B0503030403020204" pitchFamily="34" charset="0"/>
                <a:ea typeface="Source Sans Pro" panose="020B0503030403020204" pitchFamily="34" charset="0"/>
              </a:rPr>
              <a:t>Parcoursup</a:t>
            </a:r>
            <a:endParaRPr kumimoji="0" lang="fr-FR" altLang="x-none" b="0" i="0" u="none" strike="noStrike" kern="1200" cap="none" spc="0" normalizeH="0" baseline="0" noProof="0" dirty="0">
              <a:ln>
                <a:noFill/>
              </a:ln>
              <a:solidFill>
                <a:srgbClr val="01B6E7"/>
              </a:solidFill>
              <a:effectLst/>
              <a:uLnTx/>
              <a:uFillTx/>
              <a:latin typeface="Source Sans Pro" panose="020B0503030403020204" pitchFamily="34" charset="0"/>
              <a:ea typeface="Source Sans Pro" panose="020B0503030403020204" pitchFamily="34" charset="0"/>
            </a:endParaRPr>
          </a:p>
          <a:p>
            <a:pPr marL="0" marR="0" lvl="0" indent="0" defTabSz="914400" rtl="0" eaLnBrk="1" fontAlgn="base" latinLnBrk="0" hangingPunct="1">
              <a:lnSpc>
                <a:spcPct val="100000"/>
              </a:lnSpc>
              <a:spcBef>
                <a:spcPct val="0"/>
              </a:spcBef>
              <a:spcAft>
                <a:spcPct val="0"/>
              </a:spcAft>
              <a:buClrTx/>
              <a:buSzTx/>
              <a:tabLst/>
              <a:defRPr/>
            </a:pPr>
            <a:endParaRPr kumimoji="0" lang="fr-FR" altLang="x-none" b="0" i="0" u="none" strike="noStrike" kern="1200" cap="none" spc="0" normalizeH="0" baseline="0" noProof="0" dirty="0">
              <a:ln>
                <a:noFill/>
              </a:ln>
              <a:solidFill>
                <a:srgbClr val="01B6E7"/>
              </a:solidFill>
              <a:effectLst/>
              <a:uLnTx/>
              <a:uFillTx/>
              <a:latin typeface="Source Sans Pro" panose="020B0503030403020204" pitchFamily="34" charset="0"/>
              <a:ea typeface="Source Sans Pro" panose="020B0503030403020204" pitchFamily="34" charset="0"/>
            </a:endParaRPr>
          </a:p>
          <a:p>
            <a:pPr marL="285750" marR="0" lvl="0" indent="-285750" defTabSz="914400" rtl="0" eaLnBrk="1" fontAlgn="base" latinLnBrk="0" hangingPunct="1">
              <a:lnSpc>
                <a:spcPct val="100000"/>
              </a:lnSpc>
              <a:spcBef>
                <a:spcPct val="0"/>
              </a:spcBef>
              <a:spcAft>
                <a:spcPct val="0"/>
              </a:spcAft>
              <a:buClrTx/>
              <a:buSzTx/>
              <a:buFont typeface="Arial" charset="0"/>
              <a:buChar char="•"/>
              <a:tabLst/>
              <a:defRPr/>
            </a:pPr>
            <a:r>
              <a:rPr kumimoji="0" lang="fr-FR" altLang="x-none" b="0" i="0" u="none" strike="noStrike" kern="1200" cap="none" spc="0" normalizeH="0" baseline="0" noProof="0" dirty="0">
                <a:ln>
                  <a:noFill/>
                </a:ln>
                <a:solidFill>
                  <a:srgbClr val="01B6E7"/>
                </a:solidFill>
                <a:effectLst/>
                <a:uLnTx/>
                <a:uFillTx/>
                <a:latin typeface="Source Sans Pro" panose="020B0503030403020204" pitchFamily="34" charset="0"/>
                <a:ea typeface="Source Sans Pro" panose="020B0503030403020204" pitchFamily="34" charset="0"/>
              </a:rPr>
              <a:t>Possibilité d’estimer ses chances de réussir sa première année de manière totalement anonyme</a:t>
            </a:r>
          </a:p>
        </p:txBody>
      </p:sp>
      <p:sp>
        <p:nvSpPr>
          <p:cNvPr id="9" name="ZoneTexte 14"/>
          <p:cNvSpPr txBox="1">
            <a:spLocks noChangeArrowheads="1"/>
          </p:cNvSpPr>
          <p:nvPr/>
        </p:nvSpPr>
        <p:spPr bwMode="auto">
          <a:xfrm>
            <a:off x="3815507" y="3173462"/>
            <a:ext cx="351547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x-none" sz="2400" b="1" i="0" u="none" strike="noStrike" kern="1200" cap="none" spc="0" normalizeH="0" baseline="0" noProof="0" dirty="0">
                <a:ln>
                  <a:noFill/>
                </a:ln>
                <a:solidFill>
                  <a:srgbClr val="003366"/>
                </a:solidFill>
                <a:effectLst/>
                <a:uLnTx/>
                <a:uFillTx/>
                <a:latin typeface="Source Sans Pro" panose="020B0503030403020204" pitchFamily="34" charset="0"/>
                <a:ea typeface="Source Sans Pro" panose="020B0503030403020204" pitchFamily="34" charset="0"/>
              </a:rPr>
              <a:t>Auto-Positionnement en Ligne des Lycéens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x-none" sz="2000" b="1" i="0" u="none" strike="noStrike" kern="1200" cap="none" spc="0" normalizeH="0" baseline="0" noProof="0" dirty="0">
              <a:ln>
                <a:noFill/>
              </a:ln>
              <a:solidFill>
                <a:srgbClr val="003366"/>
              </a:solidFill>
              <a:effectLst/>
              <a:uLnTx/>
              <a:uFillTx/>
              <a:latin typeface="Trebuchet MS"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x-none" sz="2800" b="1" i="0" u="none" strike="noStrike" kern="1200" cap="none" spc="0" normalizeH="0" baseline="0" noProof="0" dirty="0">
                <a:ln>
                  <a:noFill/>
                </a:ln>
                <a:solidFill>
                  <a:srgbClr val="ED7D31">
                    <a:lumMod val="50000"/>
                  </a:srgbClr>
                </a:solidFill>
                <a:effectLst/>
                <a:uLnTx/>
                <a:uFillTx/>
                <a:latin typeface="Trebuchet MS" charset="0"/>
                <a:ea typeface="ＭＳ Ｐゴシック" charset="-128"/>
              </a:rPr>
              <a:t> </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243" y="2189042"/>
            <a:ext cx="2376264" cy="2554080"/>
          </a:xfrm>
          <a:prstGeom prst="rect">
            <a:avLst/>
          </a:prstGeom>
        </p:spPr>
      </p:pic>
      <p:sp>
        <p:nvSpPr>
          <p:cNvPr id="11" name="ZoneTexte 10">
            <a:extLst>
              <a:ext uri="{FF2B5EF4-FFF2-40B4-BE49-F238E27FC236}">
                <a16:creationId xmlns:a16="http://schemas.microsoft.com/office/drawing/2014/main" id="{CF38E831-C60C-4F8B-B481-788F6D3DCF83}"/>
              </a:ext>
            </a:extLst>
          </p:cNvPr>
          <p:cNvSpPr txBox="1"/>
          <p:nvPr/>
        </p:nvSpPr>
        <p:spPr>
          <a:xfrm>
            <a:off x="1865519" y="8159437"/>
            <a:ext cx="7920880" cy="830997"/>
          </a:xfrm>
          <a:prstGeom prst="rect">
            <a:avLst/>
          </a:prstGeom>
          <a:noFill/>
        </p:spPr>
        <p:txBody>
          <a:bodyPr wrap="square" rtlCol="0">
            <a:spAutoFit/>
          </a:bodyPr>
          <a:lstStyle/>
          <a:p>
            <a:pPr algn="ctr" rtl="0" eaLnBrk="0" fontAlgn="base" hangingPunct="0">
              <a:spcBef>
                <a:spcPct val="0"/>
              </a:spcBef>
              <a:spcAft>
                <a:spcPct val="0"/>
              </a:spcAft>
              <a:defRPr/>
            </a:pPr>
            <a:r>
              <a:rPr lang="fr-FR" sz="2400" b="1" kern="1200" dirty="0">
                <a:solidFill>
                  <a:srgbClr val="C00000"/>
                </a:solidFill>
                <a:latin typeface="Source Sans Pro" panose="020B0503030403020204" pitchFamily="34" charset="0"/>
                <a:ea typeface="Source Sans Pro" panose="020B0503030403020204" pitchFamily="34" charset="0"/>
              </a:rPr>
              <a:t>Seulement 42% des L1 l’an dernier se souviennent d’avoir rempli ce test. Ils étaient 2/3 avant le </a:t>
            </a:r>
            <a:r>
              <a:rPr lang="fr-FR" sz="2400" b="1" kern="1200" dirty="0" err="1">
                <a:solidFill>
                  <a:srgbClr val="C00000"/>
                </a:solidFill>
                <a:latin typeface="Source Sans Pro" panose="020B0503030403020204" pitchFamily="34" charset="0"/>
                <a:ea typeface="Source Sans Pro" panose="020B0503030403020204" pitchFamily="34" charset="0"/>
              </a:rPr>
              <a:t>covid</a:t>
            </a:r>
            <a:r>
              <a:rPr lang="fr-FR" sz="2400" b="1" kern="1200" dirty="0">
                <a:solidFill>
                  <a:srgbClr val="C00000"/>
                </a:solidFill>
                <a:latin typeface="Source Sans Pro" panose="020B0503030403020204" pitchFamily="34" charset="0"/>
                <a:ea typeface="Source Sans Pro" panose="020B0503030403020204" pitchFamily="34" charset="0"/>
              </a:rPr>
              <a:t> !!!</a:t>
            </a:r>
          </a:p>
        </p:txBody>
      </p:sp>
      <p:sp>
        <p:nvSpPr>
          <p:cNvPr id="5" name="Ellipse 4">
            <a:extLst>
              <a:ext uri="{FF2B5EF4-FFF2-40B4-BE49-F238E27FC236}">
                <a16:creationId xmlns:a16="http://schemas.microsoft.com/office/drawing/2014/main" id="{8D1103D8-9B8F-4EDB-95A9-E28B2BA2CFBE}"/>
              </a:ext>
            </a:extLst>
          </p:cNvPr>
          <p:cNvSpPr/>
          <p:nvPr/>
        </p:nvSpPr>
        <p:spPr bwMode="auto">
          <a:xfrm>
            <a:off x="1685499" y="7655080"/>
            <a:ext cx="8280920" cy="15696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5445" y="3993812"/>
            <a:ext cx="3329683" cy="3329683"/>
          </a:xfrm>
          <a:prstGeom prst="rect">
            <a:avLst/>
          </a:prstGeom>
        </p:spPr>
      </p:pic>
      <p:pic>
        <p:nvPicPr>
          <p:cNvPr id="7" name="Image 6">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9243" y="5242343"/>
            <a:ext cx="2245168" cy="1195479"/>
          </a:xfrm>
          <a:prstGeom prst="rect">
            <a:avLst/>
          </a:prstGeom>
        </p:spPr>
      </p:pic>
    </p:spTree>
    <p:extLst>
      <p:ext uri="{BB962C8B-B14F-4D97-AF65-F5344CB8AC3E}">
        <p14:creationId xmlns:p14="http://schemas.microsoft.com/office/powerpoint/2010/main" val="40721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38</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Avis obtenu dans </a:t>
            </a:r>
            <a:r>
              <a:rPr lang="fr-FR" dirty="0" err="1">
                <a:latin typeface="+mn-lt"/>
              </a:rPr>
              <a:t>ApLLy</a:t>
            </a:r>
            <a:r>
              <a:rPr lang="fr-FR" dirty="0">
                <a:latin typeface="+mn-lt"/>
              </a:rPr>
              <a:t> chez les L1 STAPS 2022</a:t>
            </a:r>
          </a:p>
        </p:txBody>
      </p:sp>
      <p:graphicFrame>
        <p:nvGraphicFramePr>
          <p:cNvPr id="7" name="Graphique 6"/>
          <p:cNvGraphicFramePr>
            <a:graphicFrameLocks/>
          </p:cNvGraphicFramePr>
          <p:nvPr>
            <p:extLst>
              <p:ext uri="{D42A27DB-BD31-4B8C-83A1-F6EECF244321}">
                <p14:modId xmlns:p14="http://schemas.microsoft.com/office/powerpoint/2010/main" val="2562915001"/>
              </p:ext>
            </p:extLst>
          </p:nvPr>
        </p:nvGraphicFramePr>
        <p:xfrm>
          <a:off x="1367235" y="2198720"/>
          <a:ext cx="10873208"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1"/>
          <p:cNvSpPr txBox="1"/>
          <p:nvPr/>
        </p:nvSpPr>
        <p:spPr>
          <a:xfrm>
            <a:off x="4823619" y="3401690"/>
            <a:ext cx="720080"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1,2%</a:t>
            </a:r>
          </a:p>
        </p:txBody>
      </p:sp>
      <p:sp>
        <p:nvSpPr>
          <p:cNvPr id="9" name="ZoneTexte 1"/>
          <p:cNvSpPr txBox="1"/>
          <p:nvPr/>
        </p:nvSpPr>
        <p:spPr>
          <a:xfrm>
            <a:off x="5183659" y="4306950"/>
            <a:ext cx="720080"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3,9%</a:t>
            </a:r>
          </a:p>
        </p:txBody>
      </p:sp>
      <p:grpSp>
        <p:nvGrpSpPr>
          <p:cNvPr id="11" name="Groupe 10"/>
          <p:cNvGrpSpPr/>
          <p:nvPr/>
        </p:nvGrpSpPr>
        <p:grpSpPr>
          <a:xfrm>
            <a:off x="5759723" y="7506146"/>
            <a:ext cx="3106687" cy="1655975"/>
            <a:chOff x="7035113" y="4509120"/>
            <a:chExt cx="2026568" cy="1368152"/>
          </a:xfrm>
        </p:grpSpPr>
        <p:sp>
          <p:nvSpPr>
            <p:cNvPr id="13" name="ZoneTexte 12"/>
            <p:cNvSpPr txBox="1"/>
            <p:nvPr/>
          </p:nvSpPr>
          <p:spPr>
            <a:xfrm>
              <a:off x="7035113" y="4840591"/>
              <a:ext cx="2026568" cy="686562"/>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Un test fiable à plus de 90 %</a:t>
              </a:r>
            </a:p>
          </p:txBody>
        </p:sp>
        <p:sp>
          <p:nvSpPr>
            <p:cNvPr id="14" name="Ellipse 13"/>
            <p:cNvSpPr/>
            <p:nvPr/>
          </p:nvSpPr>
          <p:spPr>
            <a:xfrm>
              <a:off x="7071117" y="4509120"/>
              <a:ext cx="1954560" cy="136815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2018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39</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Pertinence de l’avis </a:t>
            </a:r>
            <a:r>
              <a:rPr lang="fr-FR" dirty="0" err="1">
                <a:latin typeface="+mn-lt"/>
              </a:rPr>
              <a:t>ApLLy</a:t>
            </a:r>
            <a:r>
              <a:rPr lang="fr-FR" dirty="0">
                <a:latin typeface="+mn-lt"/>
              </a:rPr>
              <a:t> selon les L1 STAPS 2022</a:t>
            </a:r>
          </a:p>
        </p:txBody>
      </p:sp>
      <p:sp>
        <p:nvSpPr>
          <p:cNvPr id="8" name="ZoneTexte 1"/>
          <p:cNvSpPr txBox="1"/>
          <p:nvPr/>
        </p:nvSpPr>
        <p:spPr>
          <a:xfrm>
            <a:off x="6977767" y="2389531"/>
            <a:ext cx="720080"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0,3%</a:t>
            </a:r>
          </a:p>
        </p:txBody>
      </p:sp>
      <p:sp>
        <p:nvSpPr>
          <p:cNvPr id="9" name="ZoneTexte 1"/>
          <p:cNvSpPr txBox="1"/>
          <p:nvPr/>
        </p:nvSpPr>
        <p:spPr>
          <a:xfrm>
            <a:off x="12060816" y="6498034"/>
            <a:ext cx="965036"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65,3%</a:t>
            </a:r>
          </a:p>
        </p:txBody>
      </p:sp>
      <p:grpSp>
        <p:nvGrpSpPr>
          <p:cNvPr id="11" name="Groupe 10"/>
          <p:cNvGrpSpPr/>
          <p:nvPr/>
        </p:nvGrpSpPr>
        <p:grpSpPr>
          <a:xfrm>
            <a:off x="2519363" y="7578154"/>
            <a:ext cx="3106687" cy="1655975"/>
            <a:chOff x="7035112" y="4509120"/>
            <a:chExt cx="2026568" cy="1368152"/>
          </a:xfrm>
        </p:grpSpPr>
        <p:sp>
          <p:nvSpPr>
            <p:cNvPr id="13" name="ZoneTexte 12"/>
            <p:cNvSpPr txBox="1"/>
            <p:nvPr/>
          </p:nvSpPr>
          <p:spPr>
            <a:xfrm>
              <a:off x="7035112" y="4701352"/>
              <a:ext cx="2026568" cy="991701"/>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Un avis jugé </a:t>
              </a:r>
            </a:p>
            <a:p>
              <a:pPr algn="ctr"/>
              <a:r>
                <a:rPr lang="fr-FR" sz="2400" b="1" i="1" dirty="0">
                  <a:solidFill>
                    <a:srgbClr val="C00000"/>
                  </a:solidFill>
                  <a:latin typeface="Source Sans Pro" panose="020B0503030403020204" pitchFamily="34" charset="0"/>
                  <a:ea typeface="Source Sans Pro" panose="020B0503030403020204" pitchFamily="34" charset="0"/>
                </a:rPr>
                <a:t>pertinent à 87% par les étudiants </a:t>
              </a:r>
            </a:p>
          </p:txBody>
        </p:sp>
        <p:sp>
          <p:nvSpPr>
            <p:cNvPr id="14" name="Ellipse 13"/>
            <p:cNvSpPr/>
            <p:nvPr/>
          </p:nvSpPr>
          <p:spPr>
            <a:xfrm>
              <a:off x="7071117" y="4509120"/>
              <a:ext cx="1954560" cy="136815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aphicFrame>
        <p:nvGraphicFramePr>
          <p:cNvPr id="10" name="Graphique 9"/>
          <p:cNvGraphicFramePr>
            <a:graphicFrameLocks/>
          </p:cNvGraphicFramePr>
          <p:nvPr>
            <p:extLst>
              <p:ext uri="{D42A27DB-BD31-4B8C-83A1-F6EECF244321}">
                <p14:modId xmlns:p14="http://schemas.microsoft.com/office/powerpoint/2010/main" val="4055477216"/>
              </p:ext>
            </p:extLst>
          </p:nvPr>
        </p:nvGraphicFramePr>
        <p:xfrm>
          <a:off x="984169" y="2006656"/>
          <a:ext cx="12041683" cy="5713148"/>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
          <p:cNvSpPr txBox="1"/>
          <p:nvPr/>
        </p:nvSpPr>
        <p:spPr>
          <a:xfrm>
            <a:off x="7847955" y="3401690"/>
            <a:ext cx="720080"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9,3%</a:t>
            </a:r>
          </a:p>
        </p:txBody>
      </p:sp>
      <p:sp>
        <p:nvSpPr>
          <p:cNvPr id="15" name="ZoneTexte 1"/>
          <p:cNvSpPr txBox="1"/>
          <p:nvPr/>
        </p:nvSpPr>
        <p:spPr>
          <a:xfrm>
            <a:off x="7337807" y="4513286"/>
            <a:ext cx="720080"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3,6%</a:t>
            </a:r>
          </a:p>
        </p:txBody>
      </p:sp>
      <p:sp>
        <p:nvSpPr>
          <p:cNvPr id="16" name="ZoneTexte 1"/>
          <p:cNvSpPr txBox="1"/>
          <p:nvPr/>
        </p:nvSpPr>
        <p:spPr>
          <a:xfrm>
            <a:off x="8856067" y="5489922"/>
            <a:ext cx="936104"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21,6%</a:t>
            </a:r>
          </a:p>
        </p:txBody>
      </p:sp>
    </p:spTree>
    <p:extLst>
      <p:ext uri="{BB962C8B-B14F-4D97-AF65-F5344CB8AC3E}">
        <p14:creationId xmlns:p14="http://schemas.microsoft.com/office/powerpoint/2010/main" val="7570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a:t>
            </a:fld>
            <a:endParaRPr lang="fr-FR"/>
          </a:p>
        </p:txBody>
      </p:sp>
      <p:sp>
        <p:nvSpPr>
          <p:cNvPr id="5" name="Espace réservé du contenu 6"/>
          <p:cNvSpPr txBox="1">
            <a:spLocks/>
          </p:cNvSpPr>
          <p:nvPr/>
        </p:nvSpPr>
        <p:spPr bwMode="auto">
          <a:xfrm>
            <a:off x="1278880" y="2321570"/>
            <a:ext cx="11887200" cy="6388672"/>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lnSpc>
                <a:spcPct val="110000"/>
              </a:lnSpc>
              <a:spcAft>
                <a:spcPts val="600"/>
              </a:spcAft>
              <a:defRPr/>
            </a:pPr>
            <a:r>
              <a:rPr lang="fr-FR" altLang="x-none" sz="3200" dirty="0"/>
              <a:t>4 sites : </a:t>
            </a:r>
            <a:r>
              <a:rPr lang="fr-FR" altLang="x-none" sz="3200" b="1" dirty="0"/>
              <a:t>Nantes</a:t>
            </a:r>
            <a:r>
              <a:rPr lang="fr-FR" altLang="x-none" sz="3200" dirty="0"/>
              <a:t>, Carquefou, La Roche-sur-Yon, Saint-Nazaire</a:t>
            </a:r>
          </a:p>
          <a:p>
            <a:pPr>
              <a:lnSpc>
                <a:spcPct val="110000"/>
              </a:lnSpc>
              <a:spcAft>
                <a:spcPts val="600"/>
              </a:spcAft>
              <a:defRPr/>
            </a:pPr>
            <a:endParaRPr lang="fr-FR" altLang="x-none" sz="800" dirty="0"/>
          </a:p>
          <a:p>
            <a:pPr>
              <a:lnSpc>
                <a:spcPct val="110000"/>
              </a:lnSpc>
              <a:spcAft>
                <a:spcPts val="600"/>
              </a:spcAft>
              <a:defRPr/>
            </a:pPr>
            <a:r>
              <a:rPr lang="fr-FR" altLang="x-none" sz="3200" dirty="0"/>
              <a:t>10 Campus (</a:t>
            </a:r>
            <a:r>
              <a:rPr lang="fr-FR" altLang="x-none" sz="3200" b="1" dirty="0"/>
              <a:t>Campus Tertre</a:t>
            </a:r>
            <a:r>
              <a:rPr lang="fr-FR" altLang="x-none" sz="3200" dirty="0">
                <a:solidFill>
                  <a:srgbClr val="FF0000"/>
                </a:solidFill>
              </a:rPr>
              <a:t> </a:t>
            </a:r>
            <a:r>
              <a:rPr lang="fr-FR" altLang="x-none" sz="3200" dirty="0"/>
              <a:t>presque 50% des étudiants de l’université)</a:t>
            </a:r>
          </a:p>
          <a:p>
            <a:pPr>
              <a:lnSpc>
                <a:spcPct val="110000"/>
              </a:lnSpc>
              <a:spcAft>
                <a:spcPts val="600"/>
              </a:spcAft>
              <a:defRPr/>
            </a:pPr>
            <a:endParaRPr lang="fr-FR" altLang="x-none" sz="800" dirty="0"/>
          </a:p>
          <a:p>
            <a:pPr>
              <a:lnSpc>
                <a:spcPct val="110000"/>
              </a:lnSpc>
              <a:spcAft>
                <a:spcPts val="600"/>
              </a:spcAft>
              <a:defRPr/>
            </a:pPr>
            <a:r>
              <a:rPr lang="fr-FR" altLang="x-none" sz="3200" dirty="0"/>
              <a:t>4 Pôles : </a:t>
            </a:r>
            <a:r>
              <a:rPr lang="fr-FR" altLang="x-none" sz="3200" b="1" dirty="0"/>
              <a:t>Santé</a:t>
            </a:r>
            <a:r>
              <a:rPr lang="fr-FR" altLang="x-none" sz="3200" dirty="0"/>
              <a:t>, Humanité, Société, Sciences et technologies</a:t>
            </a:r>
          </a:p>
          <a:p>
            <a:pPr>
              <a:lnSpc>
                <a:spcPct val="110000"/>
              </a:lnSpc>
              <a:spcAft>
                <a:spcPts val="600"/>
              </a:spcAft>
              <a:defRPr/>
            </a:pPr>
            <a:endParaRPr lang="fr-FR" altLang="x-none" sz="800" dirty="0"/>
          </a:p>
          <a:p>
            <a:pPr>
              <a:lnSpc>
                <a:spcPct val="110000"/>
              </a:lnSpc>
              <a:spcAft>
                <a:spcPts val="600"/>
              </a:spcAft>
              <a:defRPr/>
            </a:pPr>
            <a:endParaRPr lang="fr-FR" altLang="x-none" sz="800" dirty="0"/>
          </a:p>
          <a:p>
            <a:pPr>
              <a:lnSpc>
                <a:spcPct val="110000"/>
              </a:lnSpc>
              <a:spcAft>
                <a:spcPts val="600"/>
              </a:spcAft>
              <a:defRPr/>
            </a:pPr>
            <a:r>
              <a:rPr lang="fr-FR" altLang="x-none" sz="3200" dirty="0"/>
              <a:t>21 Composantes (</a:t>
            </a:r>
            <a:r>
              <a:rPr lang="fr-FR" altLang="x-none" sz="3200" b="1" dirty="0"/>
              <a:t>UFR,</a:t>
            </a:r>
            <a:r>
              <a:rPr lang="fr-FR" altLang="x-none" sz="3200" dirty="0"/>
              <a:t> Facultés, Ecoles ou Instituts)</a:t>
            </a:r>
          </a:p>
          <a:p>
            <a:pPr>
              <a:lnSpc>
                <a:spcPct val="110000"/>
              </a:lnSpc>
              <a:spcAft>
                <a:spcPts val="600"/>
              </a:spcAft>
              <a:defRPr/>
            </a:pPr>
            <a:endParaRPr lang="fr-FR" altLang="x-none" sz="800" dirty="0"/>
          </a:p>
          <a:p>
            <a:pPr>
              <a:lnSpc>
                <a:spcPct val="110000"/>
              </a:lnSpc>
              <a:spcAft>
                <a:spcPts val="600"/>
              </a:spcAft>
              <a:defRPr/>
            </a:pPr>
            <a:r>
              <a:rPr lang="fr-FR" altLang="x-none" sz="3200" dirty="0"/>
              <a:t>42 laboratoires de recherche</a:t>
            </a:r>
          </a:p>
          <a:p>
            <a:pPr>
              <a:lnSpc>
                <a:spcPct val="110000"/>
              </a:lnSpc>
              <a:spcAft>
                <a:spcPts val="600"/>
              </a:spcAft>
              <a:defRPr/>
            </a:pPr>
            <a:endParaRPr lang="fr-FR" altLang="x-none" sz="800" dirty="0"/>
          </a:p>
          <a:p>
            <a:pPr>
              <a:lnSpc>
                <a:spcPct val="110000"/>
              </a:lnSpc>
              <a:spcAft>
                <a:spcPts val="600"/>
              </a:spcAft>
              <a:defRPr/>
            </a:pPr>
            <a:r>
              <a:rPr lang="fr-FR" altLang="x-none" sz="3200" b="1" dirty="0"/>
              <a:t>43 000</a:t>
            </a:r>
            <a:r>
              <a:rPr lang="fr-FR" altLang="x-none" sz="3200" dirty="0"/>
              <a:t> étudiants (</a:t>
            </a:r>
            <a:r>
              <a:rPr lang="fr-FR" altLang="x-none" sz="3200" dirty="0">
                <a:hlinkClick r:id="rId2"/>
              </a:rPr>
              <a:t>nombreux services et dispositifs d’aide</a:t>
            </a:r>
            <a:r>
              <a:rPr lang="fr-FR" altLang="x-none" sz="3200" dirty="0"/>
              <a:t>)</a:t>
            </a:r>
          </a:p>
          <a:p>
            <a:pPr>
              <a:lnSpc>
                <a:spcPct val="110000"/>
              </a:lnSpc>
              <a:spcAft>
                <a:spcPts val="600"/>
              </a:spcAft>
              <a:defRPr/>
            </a:pPr>
            <a:endParaRPr lang="fr-FR" altLang="x-none" sz="800" dirty="0"/>
          </a:p>
          <a:p>
            <a:pPr>
              <a:lnSpc>
                <a:spcPct val="110000"/>
              </a:lnSpc>
              <a:spcAft>
                <a:spcPts val="600"/>
              </a:spcAft>
              <a:defRPr/>
            </a:pPr>
            <a:r>
              <a:rPr lang="fr-FR" altLang="x-none" sz="3200" b="1" dirty="0"/>
              <a:t>7800</a:t>
            </a:r>
            <a:r>
              <a:rPr lang="fr-FR" altLang="x-none" sz="3200" dirty="0"/>
              <a:t> personnels</a:t>
            </a: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Nantes Université</a:t>
            </a:r>
          </a:p>
        </p:txBody>
      </p:sp>
    </p:spTree>
    <p:extLst>
      <p:ext uri="{BB962C8B-B14F-4D97-AF65-F5344CB8AC3E}">
        <p14:creationId xmlns:p14="http://schemas.microsoft.com/office/powerpoint/2010/main" val="480933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40</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Comparaison entre l’avis </a:t>
            </a:r>
            <a:r>
              <a:rPr lang="fr-FR" dirty="0" err="1">
                <a:latin typeface="+mn-lt"/>
              </a:rPr>
              <a:t>ApLLy</a:t>
            </a:r>
            <a:r>
              <a:rPr lang="fr-FR" dirty="0">
                <a:latin typeface="+mn-lt"/>
              </a:rPr>
              <a:t> et les résultats au semestre 1 en L1 STAPS</a:t>
            </a:r>
          </a:p>
        </p:txBody>
      </p:sp>
      <p:graphicFrame>
        <p:nvGraphicFramePr>
          <p:cNvPr id="8" name="Graphique 7"/>
          <p:cNvGraphicFramePr>
            <a:graphicFrameLocks noGrp="1"/>
          </p:cNvGraphicFramePr>
          <p:nvPr>
            <p:extLst>
              <p:ext uri="{D42A27DB-BD31-4B8C-83A1-F6EECF244321}">
                <p14:modId xmlns:p14="http://schemas.microsoft.com/office/powerpoint/2010/main" val="2591073248"/>
              </p:ext>
            </p:extLst>
          </p:nvPr>
        </p:nvGraphicFramePr>
        <p:xfrm>
          <a:off x="1727275" y="2465586"/>
          <a:ext cx="928903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2735387" y="8370242"/>
            <a:ext cx="7416824" cy="830997"/>
          </a:xfrm>
          <a:prstGeom prst="rect">
            <a:avLst/>
          </a:prstGeom>
        </p:spPr>
        <p:txBody>
          <a:bodyPr wrap="square">
            <a:spAutoFit/>
          </a:bodyPr>
          <a:lstStyle/>
          <a:p>
            <a:pPr lvl="0" algn="ctr" rtl="0" eaLnBrk="0" fontAlgn="base" hangingPunct="0">
              <a:spcBef>
                <a:spcPct val="0"/>
              </a:spcBef>
              <a:spcAft>
                <a:spcPct val="0"/>
              </a:spcAft>
              <a:defRPr/>
            </a:pPr>
            <a:r>
              <a:rPr lang="fr-FR" sz="2400" b="1" kern="1200" dirty="0">
                <a:solidFill>
                  <a:srgbClr val="C00000"/>
                </a:solidFill>
                <a:latin typeface="Source Sans Pro" panose="020B0503030403020204" pitchFamily="34" charset="0"/>
                <a:ea typeface="Source Sans Pro" panose="020B0503030403020204" pitchFamily="34" charset="0"/>
              </a:rPr>
              <a:t>Une forte corrélation entre les avis rendus par </a:t>
            </a:r>
            <a:r>
              <a:rPr lang="fr-FR" sz="2400" b="1" kern="1200" dirty="0" err="1">
                <a:solidFill>
                  <a:srgbClr val="C00000"/>
                </a:solidFill>
                <a:latin typeface="Source Sans Pro" panose="020B0503030403020204" pitchFamily="34" charset="0"/>
                <a:ea typeface="Source Sans Pro" panose="020B0503030403020204" pitchFamily="34" charset="0"/>
              </a:rPr>
              <a:t>ApLLy</a:t>
            </a:r>
            <a:r>
              <a:rPr lang="fr-FR" sz="2400" b="1" kern="1200" dirty="0">
                <a:solidFill>
                  <a:srgbClr val="C00000"/>
                </a:solidFill>
                <a:latin typeface="Source Sans Pro" panose="020B0503030403020204" pitchFamily="34" charset="0"/>
                <a:ea typeface="Source Sans Pro" panose="020B0503030403020204" pitchFamily="34" charset="0"/>
              </a:rPr>
              <a:t> et les résultats aux examens</a:t>
            </a:r>
          </a:p>
        </p:txBody>
      </p:sp>
    </p:spTree>
    <p:extLst>
      <p:ext uri="{BB962C8B-B14F-4D97-AF65-F5344CB8AC3E}">
        <p14:creationId xmlns:p14="http://schemas.microsoft.com/office/powerpoint/2010/main" val="221900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41</a:t>
            </a:fld>
            <a:endParaRPr lang="fr-FR"/>
          </a:p>
        </p:txBody>
      </p:sp>
      <p:sp>
        <p:nvSpPr>
          <p:cNvPr id="5" name="Espace réservé du contenu 6"/>
          <p:cNvSpPr txBox="1">
            <a:spLocks/>
          </p:cNvSpPr>
          <p:nvPr/>
        </p:nvSpPr>
        <p:spPr bwMode="auto">
          <a:xfrm>
            <a:off x="1260392" y="2189042"/>
            <a:ext cx="11887200" cy="7079823"/>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lnSpc>
                <a:spcPct val="110000"/>
              </a:lnSpc>
              <a:spcAft>
                <a:spcPts val="600"/>
              </a:spcAft>
              <a:defRPr/>
            </a:pPr>
            <a:r>
              <a:rPr lang="fr-FR" altLang="fr-FR" sz="2400" dirty="0"/>
              <a:t>Très bon niveau dans les attendus 1  et 2</a:t>
            </a:r>
          </a:p>
          <a:p>
            <a:pPr lvl="1">
              <a:lnSpc>
                <a:spcPct val="110000"/>
              </a:lnSpc>
              <a:spcAft>
                <a:spcPts val="1200"/>
              </a:spcAft>
              <a:defRPr/>
            </a:pPr>
            <a:r>
              <a:rPr lang="fr-FR" altLang="fr-FR" dirty="0"/>
              <a:t>Attention particulière dans les compétences scientifiques : garder au moins une spécialité scientifique en terminale</a:t>
            </a:r>
          </a:p>
          <a:p>
            <a:pPr lvl="1">
              <a:lnSpc>
                <a:spcPct val="110000"/>
              </a:lnSpc>
              <a:spcAft>
                <a:spcPts val="1200"/>
              </a:spcAft>
              <a:defRPr/>
            </a:pPr>
            <a:endParaRPr lang="fr-FR" altLang="fr-FR" sz="1050" dirty="0"/>
          </a:p>
          <a:p>
            <a:pPr>
              <a:lnSpc>
                <a:spcPct val="110000"/>
              </a:lnSpc>
              <a:spcAft>
                <a:spcPts val="600"/>
              </a:spcAft>
              <a:defRPr/>
            </a:pPr>
            <a:r>
              <a:rPr lang="fr-FR" altLang="fr-FR" sz="2400" dirty="0"/>
              <a:t>Nécessité d’avoir de très bons attendus 3 et 4 : compétence dans les APS et engagement</a:t>
            </a:r>
          </a:p>
          <a:p>
            <a:pPr lvl="1">
              <a:lnSpc>
                <a:spcPct val="110000"/>
              </a:lnSpc>
              <a:spcAft>
                <a:spcPts val="1200"/>
              </a:spcAft>
              <a:defRPr/>
            </a:pPr>
            <a:r>
              <a:rPr lang="fr-FR" altLang="fr-FR" dirty="0"/>
              <a:t>Excellente note d’EPS</a:t>
            </a:r>
          </a:p>
          <a:p>
            <a:pPr lvl="1">
              <a:lnSpc>
                <a:spcPct val="110000"/>
              </a:lnSpc>
              <a:spcAft>
                <a:spcPts val="1200"/>
              </a:spcAft>
              <a:defRPr/>
            </a:pPr>
            <a:r>
              <a:rPr lang="fr-FR" altLang="fr-FR" dirty="0"/>
              <a:t>Très bon niveau dans au moins 1 pratique sportive</a:t>
            </a:r>
          </a:p>
          <a:p>
            <a:pPr lvl="1">
              <a:lnSpc>
                <a:spcPct val="110000"/>
              </a:lnSpc>
              <a:spcAft>
                <a:spcPts val="1200"/>
              </a:spcAft>
              <a:defRPr/>
            </a:pPr>
            <a:r>
              <a:rPr lang="fr-FR" altLang="fr-FR" dirty="0"/>
              <a:t>Diversité de pratiques</a:t>
            </a:r>
          </a:p>
          <a:p>
            <a:pPr lvl="1">
              <a:lnSpc>
                <a:spcPct val="110000"/>
              </a:lnSpc>
              <a:spcAft>
                <a:spcPts val="1200"/>
              </a:spcAft>
              <a:defRPr/>
            </a:pPr>
            <a:r>
              <a:rPr lang="fr-FR" altLang="fr-FR" dirty="0"/>
              <a:t>Excellente condition physique</a:t>
            </a:r>
          </a:p>
          <a:p>
            <a:pPr lvl="1">
              <a:lnSpc>
                <a:spcPct val="110000"/>
              </a:lnSpc>
              <a:spcAft>
                <a:spcPts val="1200"/>
              </a:spcAft>
              <a:defRPr/>
            </a:pPr>
            <a:r>
              <a:rPr lang="fr-FR" altLang="fr-FR" dirty="0"/>
              <a:t>Pratique AS collège / lycée</a:t>
            </a:r>
          </a:p>
          <a:p>
            <a:pPr lvl="1">
              <a:lnSpc>
                <a:spcPct val="110000"/>
              </a:lnSpc>
              <a:spcAft>
                <a:spcPts val="1200"/>
              </a:spcAft>
              <a:defRPr/>
            </a:pPr>
            <a:r>
              <a:rPr lang="fr-FR" altLang="fr-FR" dirty="0"/>
              <a:t>Expériences d’encadrement, </a:t>
            </a:r>
            <a:r>
              <a:rPr lang="fr-FR" altLang="fr-FR" dirty="0" err="1"/>
              <a:t>etc</a:t>
            </a:r>
            <a:endParaRPr lang="fr-FR" altLang="fr-FR" dirty="0"/>
          </a:p>
          <a:p>
            <a:pPr lvl="1">
              <a:lnSpc>
                <a:spcPct val="110000"/>
              </a:lnSpc>
              <a:spcAft>
                <a:spcPts val="1200"/>
              </a:spcAft>
              <a:defRPr/>
            </a:pPr>
            <a:endParaRPr lang="fr-FR" altLang="fr-FR" sz="1050" dirty="0"/>
          </a:p>
          <a:p>
            <a:pPr>
              <a:lnSpc>
                <a:spcPct val="110000"/>
              </a:lnSpc>
              <a:spcAft>
                <a:spcPts val="600"/>
              </a:spcAft>
              <a:defRPr/>
            </a:pPr>
            <a:r>
              <a:rPr lang="fr-FR" altLang="fr-FR" sz="2400" dirty="0"/>
              <a:t>Envisager une poursuite en STAPS en cas d’échec</a:t>
            </a:r>
          </a:p>
          <a:p>
            <a:pPr marL="268288" lvl="1" indent="-268288">
              <a:lnSpc>
                <a:spcPct val="110000"/>
              </a:lnSpc>
              <a:spcAft>
                <a:spcPts val="600"/>
              </a:spcAft>
              <a:buFont typeface="Arial"/>
              <a:buChar char="•"/>
              <a:defRPr/>
            </a:pPr>
            <a:endParaRPr lang="fr-FR" altLang="fr-FR" sz="1050" dirty="0"/>
          </a:p>
          <a:p>
            <a:pPr>
              <a:lnSpc>
                <a:spcPct val="110000"/>
              </a:lnSpc>
              <a:spcAft>
                <a:spcPts val="600"/>
              </a:spcAft>
              <a:defRPr/>
            </a:pPr>
            <a:r>
              <a:rPr lang="fr-FR" altLang="fr-FR" sz="2400" dirty="0"/>
              <a:t>Sinon, passer par PASS ou par une autre L.AS</a:t>
            </a:r>
            <a:endParaRPr lang="fr-FR" altLang="x-none"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Conseils pour les L1 STAPS LAS (option santé)</a:t>
            </a:r>
          </a:p>
        </p:txBody>
      </p:sp>
    </p:spTree>
    <p:extLst>
      <p:ext uri="{BB962C8B-B14F-4D97-AF65-F5344CB8AC3E}">
        <p14:creationId xmlns:p14="http://schemas.microsoft.com/office/powerpoint/2010/main" val="111467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42</a:t>
            </a:fld>
            <a:endParaRPr lang="fr-FR"/>
          </a:p>
        </p:txBody>
      </p:sp>
      <p:sp>
        <p:nvSpPr>
          <p:cNvPr id="4" name="Titre 3"/>
          <p:cNvSpPr>
            <a:spLocks noGrp="1"/>
          </p:cNvSpPr>
          <p:nvPr>
            <p:ph type="title"/>
          </p:nvPr>
        </p:nvSpPr>
        <p:spPr/>
        <p:txBody>
          <a:bodyPr/>
          <a:lstStyle/>
          <a:p>
            <a:r>
              <a:rPr lang="fr-FR" dirty="0"/>
              <a:t>Les choix de spécialités</a:t>
            </a:r>
          </a:p>
        </p:txBody>
      </p:sp>
      <p:graphicFrame>
        <p:nvGraphicFramePr>
          <p:cNvPr id="5" name="Tableau 4"/>
          <p:cNvGraphicFramePr>
            <a:graphicFrameLocks noGrp="1"/>
          </p:cNvGraphicFramePr>
          <p:nvPr/>
        </p:nvGraphicFramePr>
        <p:xfrm>
          <a:off x="1007195" y="1745506"/>
          <a:ext cx="6120680" cy="3695198"/>
        </p:xfrm>
        <a:graphic>
          <a:graphicData uri="http://schemas.openxmlformats.org/drawingml/2006/table">
            <a:tbl>
              <a:tblPr/>
              <a:tblGrid>
                <a:gridCol w="268012">
                  <a:extLst>
                    <a:ext uri="{9D8B030D-6E8A-4147-A177-3AD203B41FA5}">
                      <a16:colId xmlns:a16="http://schemas.microsoft.com/office/drawing/2014/main" val="1575792999"/>
                    </a:ext>
                  </a:extLst>
                </a:gridCol>
                <a:gridCol w="5289431">
                  <a:extLst>
                    <a:ext uri="{9D8B030D-6E8A-4147-A177-3AD203B41FA5}">
                      <a16:colId xmlns:a16="http://schemas.microsoft.com/office/drawing/2014/main" val="1567520648"/>
                    </a:ext>
                  </a:extLst>
                </a:gridCol>
                <a:gridCol w="563237">
                  <a:extLst>
                    <a:ext uri="{9D8B030D-6E8A-4147-A177-3AD203B41FA5}">
                      <a16:colId xmlns:a16="http://schemas.microsoft.com/office/drawing/2014/main" val="1239399732"/>
                    </a:ext>
                  </a:extLst>
                </a:gridCol>
              </a:tblGrid>
              <a:tr h="284246">
                <a:tc gridSpan="3">
                  <a:txBody>
                    <a:bodyPr/>
                    <a:lstStyle/>
                    <a:p>
                      <a:pPr algn="ctr" fontAlgn="b"/>
                      <a:r>
                        <a:rPr lang="fr-FR" sz="1600" b="1" i="0" u="none" strike="noStrike" dirty="0">
                          <a:solidFill>
                            <a:srgbClr val="000000"/>
                          </a:solidFill>
                          <a:effectLst/>
                          <a:latin typeface="+mn-lt"/>
                        </a:rPr>
                        <a:t>Choix de spécialités effectués en 1re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21967516"/>
                  </a:ext>
                </a:extLst>
              </a:tr>
              <a:tr h="284246">
                <a:tc>
                  <a:txBody>
                    <a:bodyPr/>
                    <a:lstStyle/>
                    <a:p>
                      <a:pPr algn="ctr" fontAlgn="b"/>
                      <a:r>
                        <a:rPr lang="fr-FR" sz="1600" b="1" i="0" u="none" strike="noStrike" dirty="0">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mathématiques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57%</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884013"/>
                  </a:ext>
                </a:extLst>
              </a:tr>
              <a:tr h="284246">
                <a:tc>
                  <a:txBody>
                    <a:bodyPr/>
                    <a:lstStyle/>
                    <a:p>
                      <a:pPr algn="ctr" fontAlgn="b"/>
                      <a:r>
                        <a:rPr lang="fr-FR" sz="1600" b="1" i="0" u="none" strike="noStrike">
                          <a:solidFill>
                            <a:srgbClr val="000000"/>
                          </a:solidFill>
                          <a:effectLst/>
                          <a:latin typeface="+mn-lt"/>
                        </a:rPr>
                        <a:t>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histoire-géographie, géopolitique et sciences politiques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20%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059505"/>
                  </a:ext>
                </a:extLst>
              </a:tr>
              <a:tr h="284246">
                <a:tc>
                  <a:txBody>
                    <a:bodyPr/>
                    <a:lstStyle/>
                    <a:p>
                      <a:pPr algn="ctr" fontAlgn="b"/>
                      <a:r>
                        <a:rPr lang="fr-FR" sz="1600" b="1" i="0" u="none" strike="noStrike">
                          <a:solidFill>
                            <a:srgbClr val="000000"/>
                          </a:solidFill>
                          <a:effectLst/>
                          <a:latin typeface="+mn-lt"/>
                        </a:rPr>
                        <a:t>3</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langues, littératures et cultures étrangères et régionales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8%</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313076"/>
                  </a:ext>
                </a:extLst>
              </a:tr>
              <a:tr h="284246">
                <a:tc>
                  <a:txBody>
                    <a:bodyPr/>
                    <a:lstStyle/>
                    <a:p>
                      <a:pPr algn="ctr" fontAlgn="b"/>
                      <a:r>
                        <a:rPr lang="fr-FR" sz="1600" b="1" i="0" u="none" strike="noStrike">
                          <a:solidFill>
                            <a:srgbClr val="000000"/>
                          </a:solidFill>
                          <a:effectLst/>
                          <a:latin typeface="+mn-lt"/>
                        </a:rPr>
                        <a:t>4</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sciences de la vie et de la Terre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mn-lt"/>
                        </a:rPr>
                        <a:t>5%</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493613"/>
                  </a:ext>
                </a:extLst>
              </a:tr>
              <a:tr h="284246">
                <a:tc>
                  <a:txBody>
                    <a:bodyPr/>
                    <a:lstStyle/>
                    <a:p>
                      <a:pPr algn="ctr" fontAlgn="b"/>
                      <a:r>
                        <a:rPr lang="fr-FR" sz="1600" b="1" i="0" u="none" strike="noStrike">
                          <a:solidFill>
                            <a:srgbClr val="000000"/>
                          </a:solidFill>
                          <a:effectLst/>
                          <a:latin typeface="+mn-lt"/>
                        </a:rPr>
                        <a:t>5</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physique-chimie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mn-lt"/>
                        </a:rPr>
                        <a:t>3%</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544955"/>
                  </a:ext>
                </a:extLst>
              </a:tr>
              <a:tr h="284246">
                <a:tc>
                  <a:txBody>
                    <a:bodyPr/>
                    <a:lstStyle/>
                    <a:p>
                      <a:pPr algn="ctr" fontAlgn="b"/>
                      <a:r>
                        <a:rPr lang="fr-FR" sz="1600" b="0" i="0" u="none" strike="noStrike">
                          <a:solidFill>
                            <a:srgbClr val="000000"/>
                          </a:solidFill>
                          <a:effectLst/>
                          <a:latin typeface="+mn-lt"/>
                        </a:rPr>
                        <a:t>6</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humanités, littérature et philosophie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mn-lt"/>
                        </a:rPr>
                        <a:t>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40558"/>
                  </a:ext>
                </a:extLst>
              </a:tr>
              <a:tr h="284246">
                <a:tc>
                  <a:txBody>
                    <a:bodyPr/>
                    <a:lstStyle/>
                    <a:p>
                      <a:pPr algn="ctr" fontAlgn="b"/>
                      <a:r>
                        <a:rPr lang="fr-FR" sz="1600" b="0" i="0" u="none" strike="noStrike">
                          <a:solidFill>
                            <a:srgbClr val="000000"/>
                          </a:solidFill>
                          <a:effectLst/>
                          <a:latin typeface="+mn-lt"/>
                        </a:rPr>
                        <a:t>7</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sciences économiques et sociales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275980"/>
                  </a:ext>
                </a:extLst>
              </a:tr>
              <a:tr h="284246">
                <a:tc>
                  <a:txBody>
                    <a:bodyPr/>
                    <a:lstStyle/>
                    <a:p>
                      <a:pPr algn="ctr" fontAlgn="b"/>
                      <a:r>
                        <a:rPr lang="fr-FR" sz="1600" b="0" i="0" u="none" strike="noStrike">
                          <a:solidFill>
                            <a:srgbClr val="000000"/>
                          </a:solidFill>
                          <a:effectLst/>
                          <a:latin typeface="+mn-lt"/>
                        </a:rPr>
                        <a:t>8</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arts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89018"/>
                  </a:ext>
                </a:extLst>
              </a:tr>
              <a:tr h="284246">
                <a:tc>
                  <a:txBody>
                    <a:bodyPr/>
                    <a:lstStyle/>
                    <a:p>
                      <a:pPr algn="ctr" fontAlgn="b"/>
                      <a:r>
                        <a:rPr lang="fr-FR" sz="1600" b="0" i="0" u="none" strike="noStrike">
                          <a:solidFill>
                            <a:srgbClr val="000000"/>
                          </a:solidFill>
                          <a:effectLst/>
                          <a:latin typeface="+mn-lt"/>
                        </a:rPr>
                        <a:t>9</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numérique et sciences informatiques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49871"/>
                  </a:ext>
                </a:extLst>
              </a:tr>
              <a:tr h="284246">
                <a:tc>
                  <a:txBody>
                    <a:bodyPr/>
                    <a:lstStyle/>
                    <a:p>
                      <a:pPr algn="ctr" fontAlgn="b"/>
                      <a:r>
                        <a:rPr lang="fr-FR" sz="1600" b="0" i="0" u="none" strike="noStrike">
                          <a:solidFill>
                            <a:srgbClr val="000000"/>
                          </a:solidFill>
                          <a:effectLst/>
                          <a:latin typeface="+mn-lt"/>
                        </a:rPr>
                        <a:t>10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biologie écologie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095865"/>
                  </a:ext>
                </a:extLst>
              </a:tr>
              <a:tr h="284246">
                <a:tc>
                  <a:txBody>
                    <a:bodyPr/>
                    <a:lstStyle/>
                    <a:p>
                      <a:pPr algn="ctr" fontAlgn="b"/>
                      <a:r>
                        <a:rPr lang="fr-FR" sz="1600" b="0" i="0" u="none" strike="noStrike">
                          <a:solidFill>
                            <a:srgbClr val="000000"/>
                          </a:solidFill>
                          <a:effectLst/>
                          <a:latin typeface="+mn-lt"/>
                        </a:rPr>
                        <a:t>11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littérature et langues et cultures de l'Antiquité</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875728"/>
                  </a:ext>
                </a:extLst>
              </a:tr>
              <a:tr h="284246">
                <a:tc>
                  <a:txBody>
                    <a:bodyPr/>
                    <a:lstStyle/>
                    <a:p>
                      <a:pPr algn="ctr" fontAlgn="b"/>
                      <a:r>
                        <a:rPr lang="fr-FR" sz="1600" b="0" i="0" u="none" strike="noStrike">
                          <a:solidFill>
                            <a:srgbClr val="000000"/>
                          </a:solidFill>
                          <a:effectLst/>
                          <a:latin typeface="+mn-lt"/>
                        </a:rPr>
                        <a:t>12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sciences de l'ingénieur</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647305"/>
                  </a:ext>
                </a:extLst>
              </a:tr>
            </a:tbl>
          </a:graphicData>
        </a:graphic>
      </p:graphicFrame>
      <p:graphicFrame>
        <p:nvGraphicFramePr>
          <p:cNvPr id="6" name="Tableau 5"/>
          <p:cNvGraphicFramePr>
            <a:graphicFrameLocks noGrp="1"/>
          </p:cNvGraphicFramePr>
          <p:nvPr/>
        </p:nvGraphicFramePr>
        <p:xfrm>
          <a:off x="7522212" y="1768492"/>
          <a:ext cx="6264695" cy="3695198"/>
        </p:xfrm>
        <a:graphic>
          <a:graphicData uri="http://schemas.openxmlformats.org/drawingml/2006/table">
            <a:tbl>
              <a:tblPr/>
              <a:tblGrid>
                <a:gridCol w="332217">
                  <a:extLst>
                    <a:ext uri="{9D8B030D-6E8A-4147-A177-3AD203B41FA5}">
                      <a16:colId xmlns:a16="http://schemas.microsoft.com/office/drawing/2014/main" val="1394702629"/>
                    </a:ext>
                  </a:extLst>
                </a:gridCol>
                <a:gridCol w="5347140">
                  <a:extLst>
                    <a:ext uri="{9D8B030D-6E8A-4147-A177-3AD203B41FA5}">
                      <a16:colId xmlns:a16="http://schemas.microsoft.com/office/drawing/2014/main" val="1539990253"/>
                    </a:ext>
                  </a:extLst>
                </a:gridCol>
                <a:gridCol w="585338">
                  <a:extLst>
                    <a:ext uri="{9D8B030D-6E8A-4147-A177-3AD203B41FA5}">
                      <a16:colId xmlns:a16="http://schemas.microsoft.com/office/drawing/2014/main" val="3508962984"/>
                    </a:ext>
                  </a:extLst>
                </a:gridCol>
              </a:tblGrid>
              <a:tr h="284246">
                <a:tc gridSpan="3">
                  <a:txBody>
                    <a:bodyPr/>
                    <a:lstStyle/>
                    <a:p>
                      <a:pPr algn="ctr" fontAlgn="b"/>
                      <a:r>
                        <a:rPr lang="fr-FR" sz="1600" b="1" i="0" u="none" strike="noStrike" dirty="0">
                          <a:solidFill>
                            <a:srgbClr val="000000"/>
                          </a:solidFill>
                          <a:effectLst/>
                          <a:latin typeface="+mn-lt"/>
                        </a:rPr>
                        <a:t>Choix de spécialités effectués en Terminale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38650631"/>
                  </a:ext>
                </a:extLst>
              </a:tr>
              <a:tr h="284246">
                <a:tc>
                  <a:txBody>
                    <a:bodyPr/>
                    <a:lstStyle/>
                    <a:p>
                      <a:pPr algn="ctr" fontAlgn="b"/>
                      <a:r>
                        <a:rPr lang="fr-FR" sz="1600" b="1" i="0" u="none" strike="noStrike" dirty="0">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mathématiques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35%</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322586"/>
                  </a:ext>
                </a:extLst>
              </a:tr>
              <a:tr h="284246">
                <a:tc>
                  <a:txBody>
                    <a:bodyPr/>
                    <a:lstStyle/>
                    <a:p>
                      <a:pPr algn="ctr" fontAlgn="b"/>
                      <a:r>
                        <a:rPr lang="fr-FR" sz="1600" b="1" i="0" u="none" strike="noStrike">
                          <a:solidFill>
                            <a:srgbClr val="000000"/>
                          </a:solidFill>
                          <a:effectLst/>
                          <a:latin typeface="+mn-lt"/>
                        </a:rPr>
                        <a:t>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sciences de la vie et de la Terre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24%</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812510"/>
                  </a:ext>
                </a:extLst>
              </a:tr>
              <a:tr h="284246">
                <a:tc>
                  <a:txBody>
                    <a:bodyPr/>
                    <a:lstStyle/>
                    <a:p>
                      <a:pPr algn="ctr" fontAlgn="b"/>
                      <a:r>
                        <a:rPr lang="fr-FR" sz="1600" b="1" i="0" u="none" strike="noStrike">
                          <a:solidFill>
                            <a:srgbClr val="000000"/>
                          </a:solidFill>
                          <a:effectLst/>
                          <a:latin typeface="+mn-lt"/>
                        </a:rPr>
                        <a:t>3</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physique-chimie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19%</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089683"/>
                  </a:ext>
                </a:extLst>
              </a:tr>
              <a:tr h="284246">
                <a:tc>
                  <a:txBody>
                    <a:bodyPr/>
                    <a:lstStyle/>
                    <a:p>
                      <a:pPr algn="ctr" fontAlgn="b"/>
                      <a:r>
                        <a:rPr lang="fr-FR" sz="1600" b="1" i="0" u="none" strike="noStrike">
                          <a:solidFill>
                            <a:srgbClr val="000000"/>
                          </a:solidFill>
                          <a:effectLst/>
                          <a:latin typeface="+mn-lt"/>
                        </a:rPr>
                        <a:t>4</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histoire-géographie, géopolitique et sciences politiques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13%</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893202"/>
                  </a:ext>
                </a:extLst>
              </a:tr>
              <a:tr h="284246">
                <a:tc>
                  <a:txBody>
                    <a:bodyPr/>
                    <a:lstStyle/>
                    <a:p>
                      <a:pPr algn="ctr" fontAlgn="b"/>
                      <a:r>
                        <a:rPr lang="fr-FR" sz="1600" b="1" i="0" u="none" strike="noStrike">
                          <a:solidFill>
                            <a:srgbClr val="000000"/>
                          </a:solidFill>
                          <a:effectLst/>
                          <a:latin typeface="+mn-lt"/>
                        </a:rPr>
                        <a:t>5</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langues, littératures et cultures étrangères et régionales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mn-lt"/>
                        </a:rPr>
                        <a:t>6%</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999851"/>
                  </a:ext>
                </a:extLst>
              </a:tr>
              <a:tr h="284246">
                <a:tc>
                  <a:txBody>
                    <a:bodyPr/>
                    <a:lstStyle/>
                    <a:p>
                      <a:pPr algn="ctr" fontAlgn="b"/>
                      <a:r>
                        <a:rPr lang="fr-FR" sz="1600" b="0" i="0" u="none" strike="noStrike">
                          <a:solidFill>
                            <a:srgbClr val="000000"/>
                          </a:solidFill>
                          <a:effectLst/>
                          <a:latin typeface="+mn-lt"/>
                        </a:rPr>
                        <a:t>6</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humanités, littérature et philosophie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544431"/>
                  </a:ext>
                </a:extLst>
              </a:tr>
              <a:tr h="284246">
                <a:tc>
                  <a:txBody>
                    <a:bodyPr/>
                    <a:lstStyle/>
                    <a:p>
                      <a:pPr algn="ctr" fontAlgn="b"/>
                      <a:r>
                        <a:rPr lang="fr-FR" sz="1600" b="0" i="0" u="none" strike="noStrike">
                          <a:solidFill>
                            <a:srgbClr val="000000"/>
                          </a:solidFill>
                          <a:effectLst/>
                          <a:latin typeface="+mn-lt"/>
                        </a:rPr>
                        <a:t>7</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sciences économiques et sociales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6805"/>
                  </a:ext>
                </a:extLst>
              </a:tr>
              <a:tr h="284246">
                <a:tc>
                  <a:txBody>
                    <a:bodyPr/>
                    <a:lstStyle/>
                    <a:p>
                      <a:pPr algn="ctr" fontAlgn="b"/>
                      <a:r>
                        <a:rPr lang="fr-FR" sz="1600" b="0" i="0" u="none" strike="noStrike">
                          <a:solidFill>
                            <a:srgbClr val="000000"/>
                          </a:solidFill>
                          <a:effectLst/>
                          <a:latin typeface="+mn-lt"/>
                        </a:rPr>
                        <a:t>8</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biologie écologie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214054"/>
                  </a:ext>
                </a:extLst>
              </a:tr>
              <a:tr h="284246">
                <a:tc>
                  <a:txBody>
                    <a:bodyPr/>
                    <a:lstStyle/>
                    <a:p>
                      <a:pPr algn="ctr" fontAlgn="b"/>
                      <a:r>
                        <a:rPr lang="fr-FR" sz="1600" b="0" i="0" u="none" strike="noStrike">
                          <a:solidFill>
                            <a:srgbClr val="000000"/>
                          </a:solidFill>
                          <a:effectLst/>
                          <a:latin typeface="+mn-lt"/>
                        </a:rPr>
                        <a:t>9</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arts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910200"/>
                  </a:ext>
                </a:extLst>
              </a:tr>
              <a:tr h="284246">
                <a:tc>
                  <a:txBody>
                    <a:bodyPr/>
                    <a:lstStyle/>
                    <a:p>
                      <a:pPr algn="ctr" fontAlgn="b"/>
                      <a:r>
                        <a:rPr lang="fr-FR" sz="1600" b="0" i="0" u="none" strike="noStrike">
                          <a:solidFill>
                            <a:srgbClr val="000000"/>
                          </a:solidFill>
                          <a:effectLst/>
                          <a:latin typeface="+mn-lt"/>
                        </a:rPr>
                        <a:t>10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numérique et sciences informatiques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372753"/>
                  </a:ext>
                </a:extLst>
              </a:tr>
              <a:tr h="284246">
                <a:tc>
                  <a:txBody>
                    <a:bodyPr/>
                    <a:lstStyle/>
                    <a:p>
                      <a:pPr algn="ctr" fontAlgn="b"/>
                      <a:r>
                        <a:rPr lang="fr-FR" sz="1600" b="0" i="0" u="none" strike="noStrike">
                          <a:solidFill>
                            <a:srgbClr val="000000"/>
                          </a:solidFill>
                          <a:effectLst/>
                          <a:latin typeface="+mn-lt"/>
                        </a:rPr>
                        <a:t>11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littérature et langues et cultures de l'Antiquité</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655700"/>
                  </a:ext>
                </a:extLst>
              </a:tr>
              <a:tr h="284246">
                <a:tc>
                  <a:txBody>
                    <a:bodyPr/>
                    <a:lstStyle/>
                    <a:p>
                      <a:pPr algn="ctr" fontAlgn="b"/>
                      <a:r>
                        <a:rPr lang="fr-FR" sz="1600" b="0" i="0" u="none" strike="noStrike">
                          <a:solidFill>
                            <a:srgbClr val="000000"/>
                          </a:solidFill>
                          <a:effectLst/>
                          <a:latin typeface="+mn-lt"/>
                        </a:rPr>
                        <a:t>12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sciences de l'ingénieur</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50796"/>
                  </a:ext>
                </a:extLst>
              </a:tr>
            </a:tbl>
          </a:graphicData>
        </a:graphic>
      </p:graphicFrame>
      <p:graphicFrame>
        <p:nvGraphicFramePr>
          <p:cNvPr id="7" name="Tableau 6"/>
          <p:cNvGraphicFramePr>
            <a:graphicFrameLocks noGrp="1"/>
          </p:cNvGraphicFramePr>
          <p:nvPr/>
        </p:nvGraphicFramePr>
        <p:xfrm>
          <a:off x="1007196" y="5673470"/>
          <a:ext cx="6120679" cy="3649529"/>
        </p:xfrm>
        <a:graphic>
          <a:graphicData uri="http://schemas.openxmlformats.org/drawingml/2006/table">
            <a:tbl>
              <a:tblPr/>
              <a:tblGrid>
                <a:gridCol w="310695">
                  <a:extLst>
                    <a:ext uri="{9D8B030D-6E8A-4147-A177-3AD203B41FA5}">
                      <a16:colId xmlns:a16="http://schemas.microsoft.com/office/drawing/2014/main" val="194662338"/>
                    </a:ext>
                  </a:extLst>
                </a:gridCol>
                <a:gridCol w="5250734">
                  <a:extLst>
                    <a:ext uri="{9D8B030D-6E8A-4147-A177-3AD203B41FA5}">
                      <a16:colId xmlns:a16="http://schemas.microsoft.com/office/drawing/2014/main" val="4171589171"/>
                    </a:ext>
                  </a:extLst>
                </a:gridCol>
                <a:gridCol w="559250">
                  <a:extLst>
                    <a:ext uri="{9D8B030D-6E8A-4147-A177-3AD203B41FA5}">
                      <a16:colId xmlns:a16="http://schemas.microsoft.com/office/drawing/2014/main" val="1242563056"/>
                    </a:ext>
                  </a:extLst>
                </a:gridCol>
              </a:tblGrid>
              <a:tr h="280733">
                <a:tc gridSpan="3">
                  <a:txBody>
                    <a:bodyPr/>
                    <a:lstStyle/>
                    <a:p>
                      <a:pPr algn="ctr" fontAlgn="b"/>
                      <a:r>
                        <a:rPr lang="fr-FR" sz="1600" b="1" i="0" u="none" strike="noStrike" dirty="0">
                          <a:solidFill>
                            <a:srgbClr val="000000"/>
                          </a:solidFill>
                          <a:effectLst/>
                          <a:latin typeface="+mn-lt"/>
                        </a:rPr>
                        <a:t>Différentiel entre le choix en Terminale et le choix en 1re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60132046"/>
                  </a:ext>
                </a:extLst>
              </a:tr>
              <a:tr h="280733">
                <a:tc>
                  <a:txBody>
                    <a:bodyPr/>
                    <a:lstStyle/>
                    <a:p>
                      <a:pPr algn="ctr" fontAlgn="b"/>
                      <a:r>
                        <a:rPr lang="fr-FR" sz="1600" b="1" i="0" u="none" strike="noStrike" dirty="0">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sciences de la vie et de la Terre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+19%</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680391"/>
                  </a:ext>
                </a:extLst>
              </a:tr>
              <a:tr h="280733">
                <a:tc>
                  <a:txBody>
                    <a:bodyPr/>
                    <a:lstStyle/>
                    <a:p>
                      <a:pPr algn="ctr" fontAlgn="b"/>
                      <a:r>
                        <a:rPr lang="fr-FR" sz="1600" b="1" i="0" u="none" strike="noStrike">
                          <a:solidFill>
                            <a:srgbClr val="000000"/>
                          </a:solidFill>
                          <a:effectLst/>
                          <a:latin typeface="+mn-lt"/>
                        </a:rPr>
                        <a:t>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physique-chimie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mn-lt"/>
                        </a:rPr>
                        <a:t>+16%</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328814"/>
                  </a:ext>
                </a:extLst>
              </a:tr>
              <a:tr h="280733">
                <a:tc>
                  <a:txBody>
                    <a:bodyPr/>
                    <a:lstStyle/>
                    <a:p>
                      <a:pPr algn="ctr" fontAlgn="b"/>
                      <a:r>
                        <a:rPr lang="fr-FR" sz="1600" b="0" i="0" u="none" strike="noStrike">
                          <a:solidFill>
                            <a:srgbClr val="000000"/>
                          </a:solidFill>
                          <a:effectLst/>
                          <a:latin typeface="+mn-lt"/>
                        </a:rPr>
                        <a:t>3</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biologie écologie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267656"/>
                  </a:ext>
                </a:extLst>
              </a:tr>
              <a:tr h="280733">
                <a:tc>
                  <a:txBody>
                    <a:bodyPr/>
                    <a:lstStyle/>
                    <a:p>
                      <a:pPr algn="ctr" fontAlgn="b"/>
                      <a:r>
                        <a:rPr lang="fr-FR" sz="1600" b="0" i="0" u="none" strike="noStrike">
                          <a:solidFill>
                            <a:srgbClr val="000000"/>
                          </a:solidFill>
                          <a:effectLst/>
                          <a:latin typeface="+mn-lt"/>
                        </a:rPr>
                        <a:t>4</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littérature et langues et cultures de l'Antiquité</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059146"/>
                  </a:ext>
                </a:extLst>
              </a:tr>
              <a:tr h="280733">
                <a:tc>
                  <a:txBody>
                    <a:bodyPr/>
                    <a:lstStyle/>
                    <a:p>
                      <a:pPr algn="ctr" fontAlgn="b"/>
                      <a:r>
                        <a:rPr lang="fr-FR" sz="1600" b="0" i="0" u="none" strike="noStrike">
                          <a:solidFill>
                            <a:srgbClr val="000000"/>
                          </a:solidFill>
                          <a:effectLst/>
                          <a:latin typeface="+mn-lt"/>
                        </a:rPr>
                        <a:t>5</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sciences de l'ingénieur</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693431"/>
                  </a:ext>
                </a:extLst>
              </a:tr>
              <a:tr h="280733">
                <a:tc>
                  <a:txBody>
                    <a:bodyPr/>
                    <a:lstStyle/>
                    <a:p>
                      <a:pPr algn="ctr" fontAlgn="b"/>
                      <a:r>
                        <a:rPr lang="fr-FR" sz="1600" b="0" i="0" u="none" strike="noStrike">
                          <a:solidFill>
                            <a:srgbClr val="000000"/>
                          </a:solidFill>
                          <a:effectLst/>
                          <a:latin typeface="+mn-lt"/>
                        </a:rPr>
                        <a:t>6</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numérique et sciences informatiques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4629990"/>
                  </a:ext>
                </a:extLst>
              </a:tr>
              <a:tr h="280733">
                <a:tc>
                  <a:txBody>
                    <a:bodyPr/>
                    <a:lstStyle/>
                    <a:p>
                      <a:pPr algn="ctr" fontAlgn="b"/>
                      <a:r>
                        <a:rPr lang="fr-FR" sz="1600" b="0" i="0" u="none" strike="noStrike">
                          <a:solidFill>
                            <a:srgbClr val="000000"/>
                          </a:solidFill>
                          <a:effectLst/>
                          <a:latin typeface="+mn-lt"/>
                        </a:rPr>
                        <a:t>7</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arts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920756"/>
                  </a:ext>
                </a:extLst>
              </a:tr>
              <a:tr h="280733">
                <a:tc>
                  <a:txBody>
                    <a:bodyPr/>
                    <a:lstStyle/>
                    <a:p>
                      <a:pPr algn="ctr" fontAlgn="b"/>
                      <a:r>
                        <a:rPr lang="fr-FR" sz="1600" b="0" i="0" u="none" strike="noStrike">
                          <a:solidFill>
                            <a:srgbClr val="000000"/>
                          </a:solidFill>
                          <a:effectLst/>
                          <a:latin typeface="+mn-lt"/>
                        </a:rPr>
                        <a:t>8</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sciences économiques et sociales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183434"/>
                  </a:ext>
                </a:extLst>
              </a:tr>
              <a:tr h="280733">
                <a:tc>
                  <a:txBody>
                    <a:bodyPr/>
                    <a:lstStyle/>
                    <a:p>
                      <a:pPr algn="ctr" fontAlgn="b"/>
                      <a:r>
                        <a:rPr lang="fr-FR" sz="1600" b="0" i="0" u="none" strike="noStrike">
                          <a:solidFill>
                            <a:srgbClr val="000000"/>
                          </a:solidFill>
                          <a:effectLst/>
                          <a:latin typeface="+mn-lt"/>
                        </a:rPr>
                        <a:t>9</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humanités, littérature et philosophie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004590"/>
                  </a:ext>
                </a:extLst>
              </a:tr>
              <a:tr h="280733">
                <a:tc>
                  <a:txBody>
                    <a:bodyPr/>
                    <a:lstStyle/>
                    <a:p>
                      <a:pPr algn="ctr" fontAlgn="b"/>
                      <a:r>
                        <a:rPr lang="fr-FR" sz="1600" b="1" i="0" u="none" strike="noStrike" dirty="0">
                          <a:solidFill>
                            <a:srgbClr val="000000"/>
                          </a:solidFill>
                          <a:effectLst/>
                          <a:latin typeface="+mn-lt"/>
                        </a:rPr>
                        <a:t>10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langues, littératures et cultures étrangères et régionales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-3%</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001778"/>
                  </a:ext>
                </a:extLst>
              </a:tr>
              <a:tr h="280733">
                <a:tc>
                  <a:txBody>
                    <a:bodyPr/>
                    <a:lstStyle/>
                    <a:p>
                      <a:pPr algn="ctr" fontAlgn="b"/>
                      <a:r>
                        <a:rPr lang="fr-FR" sz="1600" b="1" i="0" u="none" strike="noStrike">
                          <a:solidFill>
                            <a:srgbClr val="000000"/>
                          </a:solidFill>
                          <a:effectLst/>
                          <a:latin typeface="+mn-lt"/>
                        </a:rPr>
                        <a:t>11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histoire-géographie, géopolitique et sciences politiques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-7%</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391257"/>
                  </a:ext>
                </a:extLst>
              </a:tr>
              <a:tr h="280733">
                <a:tc>
                  <a:txBody>
                    <a:bodyPr/>
                    <a:lstStyle/>
                    <a:p>
                      <a:pPr algn="ctr" fontAlgn="b"/>
                      <a:r>
                        <a:rPr lang="fr-FR" sz="1600" b="1" i="0" u="none" strike="noStrike">
                          <a:solidFill>
                            <a:srgbClr val="000000"/>
                          </a:solidFill>
                          <a:effectLst/>
                          <a:latin typeface="+mn-lt"/>
                        </a:rPr>
                        <a:t>12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mathématiques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mn-lt"/>
                        </a:rPr>
                        <a:t>-22%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599932"/>
                  </a:ext>
                </a:extLst>
              </a:tr>
            </a:tbl>
          </a:graphicData>
        </a:graphic>
      </p:graphicFrame>
      <p:grpSp>
        <p:nvGrpSpPr>
          <p:cNvPr id="10" name="Groupe 9"/>
          <p:cNvGrpSpPr/>
          <p:nvPr/>
        </p:nvGrpSpPr>
        <p:grpSpPr>
          <a:xfrm>
            <a:off x="8207995" y="6210002"/>
            <a:ext cx="2736304" cy="2088232"/>
            <a:chOff x="8207995" y="6210002"/>
            <a:chExt cx="2736304" cy="2088232"/>
          </a:xfrm>
        </p:grpSpPr>
        <p:sp>
          <p:nvSpPr>
            <p:cNvPr id="8" name="Espace réservé du contenu 6"/>
            <p:cNvSpPr txBox="1">
              <a:spLocks/>
            </p:cNvSpPr>
            <p:nvPr/>
          </p:nvSpPr>
          <p:spPr bwMode="auto">
            <a:xfrm>
              <a:off x="8566327" y="6498034"/>
              <a:ext cx="2088232" cy="1625060"/>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gn="ctr">
                <a:lnSpc>
                  <a:spcPct val="110000"/>
                </a:lnSpc>
                <a:spcAft>
                  <a:spcPts val="600"/>
                </a:spcAft>
                <a:buNone/>
                <a:defRPr/>
              </a:pPr>
              <a:r>
                <a:rPr lang="fr-FR" altLang="fr-FR" sz="2400" b="1" dirty="0">
                  <a:solidFill>
                    <a:srgbClr val="C00000"/>
                  </a:solidFill>
                </a:rPr>
                <a:t>Il ne s’agit que d’un constat, pas d’un conseil</a:t>
              </a:r>
            </a:p>
          </p:txBody>
        </p:sp>
        <p:sp>
          <p:nvSpPr>
            <p:cNvPr id="9" name="Ellipse 8"/>
            <p:cNvSpPr/>
            <p:nvPr/>
          </p:nvSpPr>
          <p:spPr bwMode="auto">
            <a:xfrm>
              <a:off x="8207995" y="6210002"/>
              <a:ext cx="2736304" cy="20882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4299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43</a:t>
            </a:fld>
            <a:endParaRPr lang="fr-FR"/>
          </a:p>
        </p:txBody>
      </p:sp>
      <p:sp>
        <p:nvSpPr>
          <p:cNvPr id="4" name="Titre 3"/>
          <p:cNvSpPr>
            <a:spLocks noGrp="1"/>
          </p:cNvSpPr>
          <p:nvPr>
            <p:ph type="title"/>
          </p:nvPr>
        </p:nvSpPr>
        <p:spPr/>
        <p:txBody>
          <a:bodyPr/>
          <a:lstStyle/>
          <a:p>
            <a:r>
              <a:rPr lang="fr-FR" dirty="0"/>
              <a:t>Les doublettes de spécialités des admis</a:t>
            </a:r>
          </a:p>
        </p:txBody>
      </p:sp>
      <p:pic>
        <p:nvPicPr>
          <p:cNvPr id="2" name="Image 1">
            <a:extLst>
              <a:ext uri="{FF2B5EF4-FFF2-40B4-BE49-F238E27FC236}">
                <a16:creationId xmlns:a16="http://schemas.microsoft.com/office/drawing/2014/main" id="{AD250387-A346-4890-98C2-C3232138218E}"/>
              </a:ext>
            </a:extLst>
          </p:cNvPr>
          <p:cNvPicPr>
            <a:picLocks noChangeAspect="1"/>
          </p:cNvPicPr>
          <p:nvPr/>
        </p:nvPicPr>
        <p:blipFill rotWithShape="1">
          <a:blip r:embed="rId2"/>
          <a:srcRect l="1304" t="32342" r="3248" b="6897"/>
          <a:stretch/>
        </p:blipFill>
        <p:spPr>
          <a:xfrm>
            <a:off x="863179" y="2046861"/>
            <a:ext cx="14032724" cy="6330417"/>
          </a:xfrm>
          <a:prstGeom prst="rect">
            <a:avLst/>
          </a:prstGeom>
        </p:spPr>
      </p:pic>
      <p:grpSp>
        <p:nvGrpSpPr>
          <p:cNvPr id="10" name="Groupe 9"/>
          <p:cNvGrpSpPr/>
          <p:nvPr/>
        </p:nvGrpSpPr>
        <p:grpSpPr>
          <a:xfrm>
            <a:off x="10512251" y="7875434"/>
            <a:ext cx="2736304" cy="2088232"/>
            <a:chOff x="10368235" y="6194081"/>
            <a:chExt cx="2736304" cy="2088232"/>
          </a:xfrm>
        </p:grpSpPr>
        <p:sp>
          <p:nvSpPr>
            <p:cNvPr id="9" name="Ellipse 8"/>
            <p:cNvSpPr/>
            <p:nvPr/>
          </p:nvSpPr>
          <p:spPr bwMode="auto">
            <a:xfrm>
              <a:off x="10368235" y="6194081"/>
              <a:ext cx="2736304" cy="208823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contenu 6"/>
            <p:cNvSpPr txBox="1">
              <a:spLocks/>
            </p:cNvSpPr>
            <p:nvPr/>
          </p:nvSpPr>
          <p:spPr bwMode="auto">
            <a:xfrm>
              <a:off x="10692271" y="6504996"/>
              <a:ext cx="2088232" cy="1625060"/>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gn="ctr">
                <a:lnSpc>
                  <a:spcPct val="110000"/>
                </a:lnSpc>
                <a:spcAft>
                  <a:spcPts val="600"/>
                </a:spcAft>
                <a:buNone/>
                <a:defRPr/>
              </a:pPr>
              <a:r>
                <a:rPr lang="fr-FR" altLang="fr-FR" sz="2400" b="1" dirty="0">
                  <a:solidFill>
                    <a:srgbClr val="C00000"/>
                  </a:solidFill>
                </a:rPr>
                <a:t>Il ne s’agit que d’un constat, pas d’un conseil</a:t>
              </a:r>
            </a:p>
          </p:txBody>
        </p:sp>
      </p:grpSp>
      <p:sp>
        <p:nvSpPr>
          <p:cNvPr id="13" name="Espace réservé du contenu 6">
            <a:extLst>
              <a:ext uri="{FF2B5EF4-FFF2-40B4-BE49-F238E27FC236}">
                <a16:creationId xmlns:a16="http://schemas.microsoft.com/office/drawing/2014/main" id="{2392CED2-81AA-4C0B-A95B-34DD79830487}"/>
              </a:ext>
            </a:extLst>
          </p:cNvPr>
          <p:cNvSpPr txBox="1">
            <a:spLocks/>
          </p:cNvSpPr>
          <p:nvPr/>
        </p:nvSpPr>
        <p:spPr bwMode="auto">
          <a:xfrm>
            <a:off x="1195448" y="8387846"/>
            <a:ext cx="8011156" cy="791179"/>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gn="ctr">
              <a:lnSpc>
                <a:spcPct val="110000"/>
              </a:lnSpc>
              <a:spcAft>
                <a:spcPts val="600"/>
              </a:spcAft>
              <a:buNone/>
              <a:defRPr/>
            </a:pPr>
            <a:r>
              <a:rPr lang="fr-FR" altLang="fr-FR" sz="2400" b="1" dirty="0">
                <a:solidFill>
                  <a:srgbClr val="C00000"/>
                </a:solidFill>
              </a:rPr>
              <a:t>Les doublettes associant maths, SVT ou physique-chimie représentent 53% des admis en L1 STAPS en 2021</a:t>
            </a:r>
          </a:p>
        </p:txBody>
      </p:sp>
    </p:spTree>
    <p:extLst>
      <p:ext uri="{BB962C8B-B14F-4D97-AF65-F5344CB8AC3E}">
        <p14:creationId xmlns:p14="http://schemas.microsoft.com/office/powerpoint/2010/main" val="4153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44</a:t>
            </a:fld>
            <a:endParaRPr lang="fr-FR"/>
          </a:p>
        </p:txBody>
      </p:sp>
      <p:sp>
        <p:nvSpPr>
          <p:cNvPr id="4" name="Titre 3"/>
          <p:cNvSpPr>
            <a:spLocks noGrp="1"/>
          </p:cNvSpPr>
          <p:nvPr>
            <p:ph type="title"/>
          </p:nvPr>
        </p:nvSpPr>
        <p:spPr/>
        <p:txBody>
          <a:bodyPr/>
          <a:lstStyle/>
          <a:p>
            <a:r>
              <a:rPr lang="fr-FR" dirty="0"/>
              <a:t>Les doublettes de spécialités des admis</a:t>
            </a:r>
          </a:p>
        </p:txBody>
      </p:sp>
      <p:grpSp>
        <p:nvGrpSpPr>
          <p:cNvPr id="10" name="Groupe 9"/>
          <p:cNvGrpSpPr/>
          <p:nvPr/>
        </p:nvGrpSpPr>
        <p:grpSpPr>
          <a:xfrm>
            <a:off x="10584259" y="2675387"/>
            <a:ext cx="2736304" cy="2088232"/>
            <a:chOff x="10368235" y="6194081"/>
            <a:chExt cx="2736304" cy="2088232"/>
          </a:xfrm>
        </p:grpSpPr>
        <p:sp>
          <p:nvSpPr>
            <p:cNvPr id="9" name="Ellipse 8"/>
            <p:cNvSpPr/>
            <p:nvPr/>
          </p:nvSpPr>
          <p:spPr bwMode="auto">
            <a:xfrm>
              <a:off x="10368235" y="6194081"/>
              <a:ext cx="2736304" cy="208823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contenu 6"/>
            <p:cNvSpPr txBox="1">
              <a:spLocks/>
            </p:cNvSpPr>
            <p:nvPr/>
          </p:nvSpPr>
          <p:spPr bwMode="auto">
            <a:xfrm>
              <a:off x="10692271" y="6504996"/>
              <a:ext cx="2088232" cy="1625060"/>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gn="ctr">
                <a:lnSpc>
                  <a:spcPct val="110000"/>
                </a:lnSpc>
                <a:spcAft>
                  <a:spcPts val="600"/>
                </a:spcAft>
                <a:buNone/>
                <a:defRPr/>
              </a:pPr>
              <a:r>
                <a:rPr lang="fr-FR" altLang="fr-FR" sz="2400" b="1" dirty="0">
                  <a:solidFill>
                    <a:srgbClr val="C00000"/>
                  </a:solidFill>
                </a:rPr>
                <a:t>Il ne s’agit que d’un constat, pas d’un conseil</a:t>
              </a:r>
            </a:p>
          </p:txBody>
        </p:sp>
      </p:grpSp>
      <p:pic>
        <p:nvPicPr>
          <p:cNvPr id="11" name="Image 10">
            <a:extLst>
              <a:ext uri="{FF2B5EF4-FFF2-40B4-BE49-F238E27FC236}">
                <a16:creationId xmlns:a16="http://schemas.microsoft.com/office/drawing/2014/main" id="{C72131AD-1080-43BE-B6E9-627DFAAD47E1}"/>
              </a:ext>
            </a:extLst>
          </p:cNvPr>
          <p:cNvPicPr/>
          <p:nvPr/>
        </p:nvPicPr>
        <p:blipFill rotWithShape="1">
          <a:blip r:embed="rId2"/>
          <a:srcRect l="25628" t="29983" r="43617" b="10935"/>
          <a:stretch/>
        </p:blipFill>
        <p:spPr bwMode="auto">
          <a:xfrm>
            <a:off x="2087315" y="1673497"/>
            <a:ext cx="8496944" cy="77048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840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871291" y="3617714"/>
            <a:ext cx="11091776" cy="2659190"/>
          </a:xfrm>
        </p:spPr>
        <p:txBody>
          <a:bodyPr/>
          <a:lstStyle/>
          <a:p>
            <a:pPr>
              <a:defRPr/>
            </a:pPr>
            <a:r>
              <a:rPr lang="fr-FR" dirty="0"/>
              <a:t>Les taux et facteurs de réussite</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45</a:t>
            </a:fld>
            <a:endParaRPr lang="fr-FR"/>
          </a:p>
        </p:txBody>
      </p:sp>
    </p:spTree>
    <p:extLst>
      <p:ext uri="{BB962C8B-B14F-4D97-AF65-F5344CB8AC3E}">
        <p14:creationId xmlns:p14="http://schemas.microsoft.com/office/powerpoint/2010/main" val="16828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F27C9A8-E49B-403C-BE2A-1A76C4196CC2}"/>
              </a:ext>
            </a:extLst>
          </p:cNvPr>
          <p:cNvPicPr>
            <a:picLocks noChangeAspect="1"/>
          </p:cNvPicPr>
          <p:nvPr/>
        </p:nvPicPr>
        <p:blipFill>
          <a:blip r:embed="rId3"/>
          <a:stretch>
            <a:fillRect/>
          </a:stretch>
        </p:blipFill>
        <p:spPr>
          <a:xfrm>
            <a:off x="1278880" y="2494281"/>
            <a:ext cx="12046327" cy="6308008"/>
          </a:xfrm>
          <a:prstGeom prst="rect">
            <a:avLst/>
          </a:prstGeom>
        </p:spPr>
      </p:pic>
      <p:sp>
        <p:nvSpPr>
          <p:cNvPr id="3" name="Espace réservé du numéro de diapositive 2"/>
          <p:cNvSpPr>
            <a:spLocks noGrp="1"/>
          </p:cNvSpPr>
          <p:nvPr>
            <p:ph type="sldNum" sz="quarter" idx="12"/>
          </p:nvPr>
        </p:nvSpPr>
        <p:spPr/>
        <p:txBody>
          <a:bodyPr/>
          <a:lstStyle/>
          <a:p>
            <a:fld id="{935F9AA5-BE22-4C36-8B95-5AA10E261444}" type="slidenum">
              <a:rPr lang="fr-FR" smtClean="0"/>
              <a:pPr/>
              <a:t>46</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L’effet </a:t>
            </a:r>
            <a:r>
              <a:rPr lang="fr-FR" dirty="0" err="1">
                <a:latin typeface="+mn-lt"/>
              </a:rPr>
              <a:t>Parcoursup</a:t>
            </a:r>
            <a:r>
              <a:rPr lang="fr-FR" dirty="0">
                <a:latin typeface="+mn-lt"/>
              </a:rPr>
              <a:t> sur les taux de réussite L1</a:t>
            </a:r>
          </a:p>
        </p:txBody>
      </p:sp>
      <p:sp>
        <p:nvSpPr>
          <p:cNvPr id="8" name="ZoneTexte 7"/>
          <p:cNvSpPr txBox="1"/>
          <p:nvPr/>
        </p:nvSpPr>
        <p:spPr>
          <a:xfrm>
            <a:off x="6590914" y="3032365"/>
            <a:ext cx="1828166" cy="707886"/>
          </a:xfrm>
          <a:prstGeom prst="rect">
            <a:avLst/>
          </a:prstGeom>
          <a:noFill/>
        </p:spPr>
        <p:txBody>
          <a:bodyPr wrap="square" rtlCol="0">
            <a:spAutoFit/>
          </a:bodyPr>
          <a:lstStyle/>
          <a:p>
            <a:pPr algn="ctr" rtl="0" eaLnBrk="0" fontAlgn="base" hangingPunct="0">
              <a:spcBef>
                <a:spcPct val="0"/>
              </a:spcBef>
              <a:spcAft>
                <a:spcPct val="0"/>
              </a:spcAft>
            </a:pPr>
            <a:r>
              <a:rPr lang="fr-FR" sz="2000" b="1" kern="1200" dirty="0">
                <a:solidFill>
                  <a:srgbClr val="70AD47"/>
                </a:solidFill>
                <a:latin typeface="Source Sans Pro" panose="020B0503030403020204" pitchFamily="34" charset="0"/>
                <a:ea typeface="Source Sans Pro" panose="020B0503030403020204" pitchFamily="34" charset="0"/>
              </a:rPr>
              <a:t>Effet confinement</a:t>
            </a:r>
          </a:p>
        </p:txBody>
      </p:sp>
      <p:sp>
        <p:nvSpPr>
          <p:cNvPr id="9" name="Ellipse 8"/>
          <p:cNvSpPr/>
          <p:nvPr/>
        </p:nvSpPr>
        <p:spPr>
          <a:xfrm>
            <a:off x="5911379" y="3069400"/>
            <a:ext cx="798971" cy="1922584"/>
          </a:xfrm>
          <a:prstGeom prst="ellipse">
            <a:avLst/>
          </a:prstGeom>
          <a:noFill/>
          <a:ln w="19050" cap="flat" cmpd="sng" algn="ctr">
            <a:solidFill>
              <a:srgbClr val="70AD47"/>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cxnSp>
        <p:nvCxnSpPr>
          <p:cNvPr id="4" name="Connecteur droit 3">
            <a:extLst>
              <a:ext uri="{FF2B5EF4-FFF2-40B4-BE49-F238E27FC236}">
                <a16:creationId xmlns:a16="http://schemas.microsoft.com/office/drawing/2014/main" id="{0FB73A33-5FF7-4A68-BC66-6BB0A52D6A21}"/>
              </a:ext>
            </a:extLst>
          </p:cNvPr>
          <p:cNvCxnSpPr>
            <a:cxnSpLocks/>
          </p:cNvCxnSpPr>
          <p:nvPr/>
        </p:nvCxnSpPr>
        <p:spPr>
          <a:xfrm>
            <a:off x="4463579" y="3069400"/>
            <a:ext cx="0" cy="4926454"/>
          </a:xfrm>
          <a:prstGeom prst="line">
            <a:avLst/>
          </a:prstGeom>
          <a:ln w="4762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9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47</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Impact de l’attendu 1 sur la réussite</a:t>
            </a:r>
          </a:p>
        </p:txBody>
      </p:sp>
      <p:sp>
        <p:nvSpPr>
          <p:cNvPr id="11" name="ZoneTexte 10"/>
          <p:cNvSpPr txBox="1"/>
          <p:nvPr/>
        </p:nvSpPr>
        <p:spPr>
          <a:xfrm>
            <a:off x="1539942" y="7985411"/>
            <a:ext cx="9620381" cy="1200329"/>
          </a:xfrm>
          <a:prstGeom prst="rect">
            <a:avLst/>
          </a:prstGeom>
          <a:noFill/>
        </p:spPr>
        <p:txBody>
          <a:bodyPr wrap="square" rtlCol="0">
            <a:spAutoFit/>
          </a:bodyPr>
          <a:lstStyle/>
          <a:p>
            <a:pPr rtl="0" eaLnBrk="0" fontAlgn="base" hangingPunct="0">
              <a:spcBef>
                <a:spcPct val="0"/>
              </a:spcBef>
              <a:spcAft>
                <a:spcPct val="0"/>
              </a:spcAft>
              <a:defRPr/>
            </a:pPr>
            <a:r>
              <a:rPr lang="fr-FR" sz="2400" b="1" kern="1200" dirty="0">
                <a:solidFill>
                  <a:srgbClr val="C00000"/>
                </a:solidFill>
                <a:latin typeface="Source Sans Pro" panose="020B0503030403020204" pitchFamily="34" charset="0"/>
                <a:ea typeface="Source Sans Pro" panose="020B0503030403020204" pitchFamily="34" charset="0"/>
              </a:rPr>
              <a:t>Les étudiants qui ont estimé leur niveau de compétence comme très satisfaisant ou satisfaisant obtiennent les meilleures moyennes à l’évaluation de </a:t>
            </a:r>
            <a:r>
              <a:rPr lang="fr-FR" sz="2400" b="1" kern="1200" dirty="0" err="1">
                <a:solidFill>
                  <a:srgbClr val="C00000"/>
                </a:solidFill>
                <a:latin typeface="Source Sans Pro" panose="020B0503030403020204" pitchFamily="34" charset="0"/>
                <a:ea typeface="Source Sans Pro" panose="020B0503030403020204" pitchFamily="34" charset="0"/>
              </a:rPr>
              <a:t>mi-semestre</a:t>
            </a:r>
            <a:r>
              <a:rPr lang="fr-FR" sz="2400" b="1" kern="1200" dirty="0">
                <a:solidFill>
                  <a:srgbClr val="C00000"/>
                </a:solidFill>
                <a:latin typeface="Source Sans Pro" panose="020B0503030403020204" pitchFamily="34" charset="0"/>
                <a:ea typeface="Source Sans Pro" panose="020B0503030403020204" pitchFamily="34" charset="0"/>
              </a:rPr>
              <a:t> 1</a:t>
            </a:r>
          </a:p>
        </p:txBody>
      </p:sp>
      <p:graphicFrame>
        <p:nvGraphicFramePr>
          <p:cNvPr id="8" name="Graphique 7">
            <a:extLst>
              <a:ext uri="{FF2B5EF4-FFF2-40B4-BE49-F238E27FC236}">
                <a16:creationId xmlns:a16="http://schemas.microsoft.com/office/drawing/2014/main" id="{77D542D0-8368-4DD0-AA23-669B3A72BF2D}"/>
              </a:ext>
            </a:extLst>
          </p:cNvPr>
          <p:cNvGraphicFramePr>
            <a:graphicFrameLocks/>
          </p:cNvGraphicFramePr>
          <p:nvPr>
            <p:extLst>
              <p:ext uri="{D42A27DB-BD31-4B8C-83A1-F6EECF244321}">
                <p14:modId xmlns:p14="http://schemas.microsoft.com/office/powerpoint/2010/main" val="847631206"/>
              </p:ext>
            </p:extLst>
          </p:nvPr>
        </p:nvGraphicFramePr>
        <p:xfrm>
          <a:off x="1278879" y="1996615"/>
          <a:ext cx="10025459" cy="59887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42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48</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Impact de l’attendu 2 sur la réussite</a:t>
            </a:r>
          </a:p>
        </p:txBody>
      </p:sp>
      <p:sp>
        <p:nvSpPr>
          <p:cNvPr id="7" name="Rectangle 33"/>
          <p:cNvSpPr>
            <a:spLocks noChangeArrowheads="1"/>
          </p:cNvSpPr>
          <p:nvPr/>
        </p:nvSpPr>
        <p:spPr bwMode="auto">
          <a:xfrm>
            <a:off x="1151211" y="8082210"/>
            <a:ext cx="1087320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marL="285750" marR="0" lvl="0" indent="-285750" algn="just" defTabSz="914400" rtl="0" eaLnBrk="1" fontAlgn="base" latinLnBrk="0" hangingPunct="1">
              <a:lnSpc>
                <a:spcPct val="100000"/>
              </a:lnSpc>
              <a:spcBef>
                <a:spcPct val="0"/>
              </a:spcBef>
              <a:spcAft>
                <a:spcPct val="0"/>
              </a:spcAft>
              <a:buClrTx/>
              <a:buSzTx/>
              <a:buFont typeface="Wingdings" charset="2"/>
              <a:buChar char="Ø"/>
              <a:tabLst/>
              <a:defRPr/>
            </a:pPr>
            <a:endParaRPr kumimoji="0" lang="fr-FR" altLang="x-none" sz="2800" b="0" i="0" u="none" strike="noStrike" kern="1200" cap="none" spc="0" normalizeH="0" baseline="0" noProof="0" dirty="0">
              <a:ln>
                <a:noFill/>
              </a:ln>
              <a:solidFill>
                <a:srgbClr val="003366"/>
              </a:solidFill>
              <a:effectLst/>
              <a:uLnTx/>
              <a:uFillTx/>
              <a:latin typeface="Source Sans Pro" panose="020B0503030403020204" pitchFamily="34" charset="0"/>
              <a:ea typeface="Source Sans Pro" panose="020B0503030403020204" pitchFamily="34" charset="0"/>
            </a:endParaRPr>
          </a:p>
          <a:p>
            <a:pPr marL="0" marR="0" lvl="0" indent="0" algn="ctr" defTabSz="914400" rtl="0" eaLnBrk="1" fontAlgn="base" latinLnBrk="0" hangingPunct="1">
              <a:lnSpc>
                <a:spcPct val="100000"/>
              </a:lnSpc>
              <a:spcBef>
                <a:spcPct val="0"/>
              </a:spcBef>
              <a:spcAft>
                <a:spcPct val="0"/>
              </a:spcAft>
              <a:buClrTx/>
              <a:buSzTx/>
              <a:tabLst/>
              <a:defRPr/>
            </a:pPr>
            <a:r>
              <a:rPr kumimoji="0" lang="fr-FR" altLang="x-none"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Le constat est identique pour les compétences rédactionnelles et argumentaires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x-none" sz="1600" b="0" i="0" u="none" strike="noStrike" kern="1200" cap="none" spc="0" normalizeH="0" baseline="0" noProof="0" dirty="0">
              <a:ln>
                <a:noFill/>
              </a:ln>
              <a:solidFill>
                <a:srgbClr val="003366"/>
              </a:solidFill>
              <a:effectLst/>
              <a:uLnTx/>
              <a:uFillTx/>
              <a:latin typeface="Trebuchet MS" charset="0"/>
              <a:ea typeface="ＭＳ Ｐゴシック"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charset="2"/>
              <a:buChar char="Ø"/>
              <a:tabLst/>
              <a:defRPr/>
            </a:pPr>
            <a:endParaRPr kumimoji="0" lang="fr-FR" altLang="x-none" sz="1600" b="0" i="0" u="none" strike="noStrike" kern="1200" cap="none" spc="0" normalizeH="0" baseline="0" noProof="0" dirty="0">
              <a:ln>
                <a:noFill/>
              </a:ln>
              <a:solidFill>
                <a:srgbClr val="003366"/>
              </a:solidFill>
              <a:effectLst/>
              <a:uLnTx/>
              <a:uFillTx/>
              <a:latin typeface="Trebuchet MS" charset="0"/>
              <a:ea typeface="ＭＳ Ｐゴシック" charset="-128"/>
            </a:endParaRPr>
          </a:p>
        </p:txBody>
      </p:sp>
      <p:graphicFrame>
        <p:nvGraphicFramePr>
          <p:cNvPr id="10" name="Graphique 9">
            <a:extLst>
              <a:ext uri="{FF2B5EF4-FFF2-40B4-BE49-F238E27FC236}">
                <a16:creationId xmlns:a16="http://schemas.microsoft.com/office/drawing/2014/main" id="{7D88495E-B37C-4B93-AAF8-97552DFA952F}"/>
              </a:ext>
            </a:extLst>
          </p:cNvPr>
          <p:cNvGraphicFramePr>
            <a:graphicFrameLocks/>
          </p:cNvGraphicFramePr>
          <p:nvPr>
            <p:extLst>
              <p:ext uri="{D42A27DB-BD31-4B8C-83A1-F6EECF244321}">
                <p14:modId xmlns:p14="http://schemas.microsoft.com/office/powerpoint/2010/main" val="127818288"/>
              </p:ext>
            </p:extLst>
          </p:nvPr>
        </p:nvGraphicFramePr>
        <p:xfrm>
          <a:off x="1151211" y="2040984"/>
          <a:ext cx="10009112" cy="66098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977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49</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résultats au bac prédisent bien la réussite</a:t>
            </a:r>
          </a:p>
        </p:txBody>
      </p:sp>
      <p:pic>
        <p:nvPicPr>
          <p:cNvPr id="8" name="Image 7">
            <a:extLst>
              <a:ext uri="{FF2B5EF4-FFF2-40B4-BE49-F238E27FC236}">
                <a16:creationId xmlns:a16="http://schemas.microsoft.com/office/drawing/2014/main" id="{232F5260-64C4-46A6-BEA1-32B128361173}"/>
              </a:ext>
            </a:extLst>
          </p:cNvPr>
          <p:cNvPicPr/>
          <p:nvPr/>
        </p:nvPicPr>
        <p:blipFill rotWithShape="1">
          <a:blip r:embed="rId2"/>
          <a:srcRect l="36045" t="48991" r="32430" b="15148"/>
          <a:stretch/>
        </p:blipFill>
        <p:spPr bwMode="auto">
          <a:xfrm>
            <a:off x="1583259" y="1967274"/>
            <a:ext cx="9721080" cy="6469232"/>
          </a:xfrm>
          <a:prstGeom prst="rect">
            <a:avLst/>
          </a:prstGeom>
          <a:ln>
            <a:noFill/>
          </a:ln>
          <a:extLst>
            <a:ext uri="{53640926-AAD7-44D8-BBD7-CCE9431645EC}">
              <a14:shadowObscured xmlns:a14="http://schemas.microsoft.com/office/drawing/2010/main"/>
            </a:ext>
          </a:extLst>
        </p:spPr>
      </p:pic>
      <p:sp>
        <p:nvSpPr>
          <p:cNvPr id="2" name="Ellipse 1">
            <a:extLst>
              <a:ext uri="{FF2B5EF4-FFF2-40B4-BE49-F238E27FC236}">
                <a16:creationId xmlns:a16="http://schemas.microsoft.com/office/drawing/2014/main" id="{AAA1F65F-0F0F-4EA0-8086-5E76C8715EC5}"/>
              </a:ext>
            </a:extLst>
          </p:cNvPr>
          <p:cNvSpPr/>
          <p:nvPr/>
        </p:nvSpPr>
        <p:spPr bwMode="auto">
          <a:xfrm>
            <a:off x="7343899" y="4769842"/>
            <a:ext cx="1368152" cy="280831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e 6">
            <a:extLst>
              <a:ext uri="{FF2B5EF4-FFF2-40B4-BE49-F238E27FC236}">
                <a16:creationId xmlns:a16="http://schemas.microsoft.com/office/drawing/2014/main" id="{D83F5BD7-5E1E-4CD1-9FF2-8D89B1F2EDA1}"/>
              </a:ext>
            </a:extLst>
          </p:cNvPr>
          <p:cNvGrpSpPr/>
          <p:nvPr/>
        </p:nvGrpSpPr>
        <p:grpSpPr>
          <a:xfrm>
            <a:off x="10246065" y="2114005"/>
            <a:ext cx="3760244" cy="2592079"/>
            <a:chOff x="7071117" y="4509120"/>
            <a:chExt cx="1954560" cy="1368152"/>
          </a:xfrm>
        </p:grpSpPr>
        <p:sp>
          <p:nvSpPr>
            <p:cNvPr id="9" name="ZoneTexte 8">
              <a:extLst>
                <a:ext uri="{FF2B5EF4-FFF2-40B4-BE49-F238E27FC236}">
                  <a16:creationId xmlns:a16="http://schemas.microsoft.com/office/drawing/2014/main" id="{3DCDA45C-5A1F-4F4C-B614-04CE63920C00}"/>
                </a:ext>
              </a:extLst>
            </p:cNvPr>
            <p:cNvSpPr txBox="1"/>
            <p:nvPr/>
          </p:nvSpPr>
          <p:spPr>
            <a:xfrm>
              <a:off x="7135533" y="4739595"/>
              <a:ext cx="1846762" cy="958459"/>
            </a:xfrm>
            <a:prstGeom prst="rect">
              <a:avLst/>
            </a:prstGeom>
            <a:noFill/>
          </p:spPr>
          <p:txBody>
            <a:bodyPr wrap="square" rtlCol="0">
              <a:spAutoFit/>
            </a:bodyPr>
            <a:lstStyle/>
            <a:p>
              <a:pPr algn="ctr"/>
              <a:r>
                <a:rPr lang="fr-FR" sz="2800" b="1" i="1" dirty="0">
                  <a:solidFill>
                    <a:srgbClr val="C00000"/>
                  </a:solidFill>
                  <a:latin typeface="Source Sans Pro" panose="020B0503030403020204" pitchFamily="34" charset="0"/>
                  <a:ea typeface="Source Sans Pro" panose="020B0503030403020204" pitchFamily="34" charset="0"/>
                </a:rPr>
                <a:t>Moins d’1 étudiant sur 3</a:t>
              </a:r>
            </a:p>
            <a:p>
              <a:pPr algn="ctr"/>
              <a:r>
                <a:rPr lang="fr-FR" sz="2800" b="1" i="1" dirty="0">
                  <a:solidFill>
                    <a:srgbClr val="C00000"/>
                  </a:solidFill>
                  <a:latin typeface="Source Sans Pro" panose="020B0503030403020204" pitchFamily="34" charset="0"/>
                  <a:ea typeface="Source Sans Pro" panose="020B0503030403020204" pitchFamily="34" charset="0"/>
                </a:rPr>
                <a:t>réussit sa L1 lorsqu’il n’a pas de mention  </a:t>
              </a:r>
            </a:p>
          </p:txBody>
        </p:sp>
        <p:sp>
          <p:nvSpPr>
            <p:cNvPr id="10" name="Ellipse 9">
              <a:extLst>
                <a:ext uri="{FF2B5EF4-FFF2-40B4-BE49-F238E27FC236}">
                  <a16:creationId xmlns:a16="http://schemas.microsoft.com/office/drawing/2014/main" id="{4B96DC10-CA7C-4EA6-8B11-219169622178}"/>
                </a:ext>
              </a:extLst>
            </p:cNvPr>
            <p:cNvSpPr/>
            <p:nvPr/>
          </p:nvSpPr>
          <p:spPr>
            <a:xfrm>
              <a:off x="7071117" y="4509120"/>
              <a:ext cx="1954560" cy="136815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11" name="Connecteur droit avec flèche 10">
            <a:extLst>
              <a:ext uri="{FF2B5EF4-FFF2-40B4-BE49-F238E27FC236}">
                <a16:creationId xmlns:a16="http://schemas.microsoft.com/office/drawing/2014/main" id="{B2123A7D-4682-45E4-8C41-92296198EFE8}"/>
              </a:ext>
            </a:extLst>
          </p:cNvPr>
          <p:cNvCxnSpPr>
            <a:cxnSpLocks/>
          </p:cNvCxnSpPr>
          <p:nvPr/>
        </p:nvCxnSpPr>
        <p:spPr>
          <a:xfrm flipV="1">
            <a:off x="8713530" y="4292746"/>
            <a:ext cx="1654705" cy="12074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Espace réservé du contenu 6">
            <a:extLst>
              <a:ext uri="{FF2B5EF4-FFF2-40B4-BE49-F238E27FC236}">
                <a16:creationId xmlns:a16="http://schemas.microsoft.com/office/drawing/2014/main" id="{BD71077C-287D-CAD9-8B7D-5A7362312101}"/>
              </a:ext>
            </a:extLst>
          </p:cNvPr>
          <p:cNvSpPr txBox="1">
            <a:spLocks/>
          </p:cNvSpPr>
          <p:nvPr/>
        </p:nvSpPr>
        <p:spPr bwMode="auto">
          <a:xfrm>
            <a:off x="2497837" y="7589175"/>
            <a:ext cx="7891924" cy="1834541"/>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nSpc>
                <a:spcPct val="110000"/>
              </a:lnSpc>
              <a:spcAft>
                <a:spcPts val="600"/>
              </a:spcAft>
              <a:buNone/>
              <a:defRPr/>
            </a:pPr>
            <a:r>
              <a:rPr lang="fr-FR" altLang="fr-FR" sz="2400" b="1" dirty="0">
                <a:solidFill>
                  <a:srgbClr val="C00000"/>
                </a:solidFill>
              </a:rPr>
              <a:t>Mention</a:t>
            </a:r>
          </a:p>
          <a:p>
            <a:pPr>
              <a:lnSpc>
                <a:spcPct val="110000"/>
              </a:lnSpc>
              <a:spcAft>
                <a:spcPts val="600"/>
              </a:spcAft>
              <a:defRPr/>
            </a:pPr>
            <a:r>
              <a:rPr lang="fr-FR" altLang="fr-FR" sz="2400" b="1" dirty="0">
                <a:solidFill>
                  <a:srgbClr val="C00000"/>
                </a:solidFill>
              </a:rPr>
              <a:t>70% des L1 STAPS </a:t>
            </a:r>
          </a:p>
          <a:p>
            <a:pPr>
              <a:lnSpc>
                <a:spcPct val="110000"/>
              </a:lnSpc>
              <a:spcAft>
                <a:spcPts val="600"/>
              </a:spcAft>
              <a:defRPr/>
            </a:pPr>
            <a:r>
              <a:rPr lang="fr-FR" altLang="fr-FR" sz="2400" b="1" dirty="0">
                <a:solidFill>
                  <a:srgbClr val="C00000"/>
                </a:solidFill>
              </a:rPr>
              <a:t>90% des L1 STAPS LAS</a:t>
            </a:r>
          </a:p>
          <a:p>
            <a:pPr>
              <a:lnSpc>
                <a:spcPct val="110000"/>
              </a:lnSpc>
              <a:spcAft>
                <a:spcPts val="600"/>
              </a:spcAft>
              <a:defRPr/>
            </a:pPr>
            <a:r>
              <a:rPr lang="fr-FR" altLang="fr-FR" sz="2400" b="1" dirty="0">
                <a:solidFill>
                  <a:srgbClr val="C00000"/>
                </a:solidFill>
              </a:rPr>
              <a:t>79% des Parcours adaptés (oui.si) bacs pros et technos</a:t>
            </a:r>
          </a:p>
        </p:txBody>
      </p:sp>
    </p:spTree>
    <p:extLst>
      <p:ext uri="{BB962C8B-B14F-4D97-AF65-F5344CB8AC3E}">
        <p14:creationId xmlns:p14="http://schemas.microsoft.com/office/powerpoint/2010/main" val="21137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5</a:t>
            </a:fld>
            <a:endParaRPr lang="fr-FR"/>
          </a:p>
        </p:txBody>
      </p:sp>
      <p:sp>
        <p:nvSpPr>
          <p:cNvPr id="5" name="Espace réservé du contenu 6"/>
          <p:cNvSpPr txBox="1">
            <a:spLocks/>
          </p:cNvSpPr>
          <p:nvPr/>
        </p:nvSpPr>
        <p:spPr bwMode="auto">
          <a:xfrm>
            <a:off x="1515134" y="3053723"/>
            <a:ext cx="11887200" cy="5304850"/>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hangingPunct="1">
              <a:lnSpc>
                <a:spcPct val="110000"/>
              </a:lnSpc>
              <a:spcAft>
                <a:spcPts val="600"/>
              </a:spcAft>
              <a:defRPr/>
            </a:pPr>
            <a:r>
              <a:rPr lang="fr-FR" altLang="x-none" sz="3600" b="1" dirty="0"/>
              <a:t>UFR</a:t>
            </a:r>
            <a:r>
              <a:rPr lang="fr-FR" altLang="x-none" sz="3600" dirty="0"/>
              <a:t> : Unité de Formation et de Recherche</a:t>
            </a:r>
          </a:p>
          <a:p>
            <a:pPr hangingPunct="1">
              <a:lnSpc>
                <a:spcPct val="110000"/>
              </a:lnSpc>
              <a:spcAft>
                <a:spcPts val="600"/>
              </a:spcAft>
              <a:defRPr/>
            </a:pPr>
            <a:r>
              <a:rPr lang="fr-FR" altLang="x-none" sz="3600" b="1" dirty="0"/>
              <a:t>STAPS</a:t>
            </a:r>
            <a:r>
              <a:rPr lang="fr-FR" altLang="x-none" sz="3600" dirty="0"/>
              <a:t> : Sciences et Techniques des Activités Physiques et Sportives</a:t>
            </a:r>
          </a:p>
          <a:p>
            <a:pPr hangingPunct="1">
              <a:lnSpc>
                <a:spcPct val="110000"/>
              </a:lnSpc>
              <a:spcAft>
                <a:spcPts val="600"/>
              </a:spcAft>
              <a:defRPr/>
            </a:pPr>
            <a:endParaRPr lang="fr-FR" altLang="x-none" sz="3600" dirty="0"/>
          </a:p>
          <a:p>
            <a:pPr hangingPunct="1">
              <a:lnSpc>
                <a:spcPct val="110000"/>
              </a:lnSpc>
              <a:spcAft>
                <a:spcPts val="600"/>
              </a:spcAft>
              <a:defRPr/>
            </a:pPr>
            <a:r>
              <a:rPr lang="fr-FR" altLang="x-none" sz="3600" b="1" dirty="0"/>
              <a:t>1700</a:t>
            </a:r>
            <a:r>
              <a:rPr lang="fr-FR" altLang="x-none" sz="3600" dirty="0"/>
              <a:t> </a:t>
            </a:r>
            <a:r>
              <a:rPr lang="fr-FR" altLang="x-none" sz="3600" dirty="0" err="1"/>
              <a:t>étudiant·e·s</a:t>
            </a:r>
            <a:endParaRPr lang="fr-FR" altLang="x-none" sz="3600" dirty="0"/>
          </a:p>
          <a:p>
            <a:pPr hangingPunct="1">
              <a:lnSpc>
                <a:spcPct val="110000"/>
              </a:lnSpc>
              <a:spcAft>
                <a:spcPts val="600"/>
              </a:spcAft>
              <a:defRPr/>
            </a:pPr>
            <a:r>
              <a:rPr lang="fr-FR" altLang="x-none" sz="3600" b="1" dirty="0"/>
              <a:t>50</a:t>
            </a:r>
            <a:r>
              <a:rPr lang="fr-FR" altLang="x-none" sz="3600" dirty="0"/>
              <a:t> </a:t>
            </a:r>
            <a:r>
              <a:rPr lang="fr-FR" altLang="x-none" sz="3600" dirty="0" err="1"/>
              <a:t>enseignant·e·s</a:t>
            </a:r>
            <a:r>
              <a:rPr lang="fr-FR" altLang="x-none" sz="3600" dirty="0"/>
              <a:t>  titulaires</a:t>
            </a:r>
          </a:p>
          <a:p>
            <a:pPr hangingPunct="1">
              <a:lnSpc>
                <a:spcPct val="110000"/>
              </a:lnSpc>
              <a:spcAft>
                <a:spcPts val="600"/>
              </a:spcAft>
              <a:defRPr/>
            </a:pPr>
            <a:r>
              <a:rPr lang="fr-FR" altLang="x-none" sz="3600" b="1" dirty="0"/>
              <a:t>200</a:t>
            </a:r>
            <a:r>
              <a:rPr lang="fr-FR" altLang="x-none" sz="3600" dirty="0"/>
              <a:t> </a:t>
            </a:r>
            <a:r>
              <a:rPr lang="fr-FR" altLang="x-none" sz="3600" dirty="0" err="1"/>
              <a:t>enseignant·e·s</a:t>
            </a:r>
            <a:r>
              <a:rPr lang="fr-FR" altLang="x-none" sz="3600" dirty="0"/>
              <a:t> vacataires </a:t>
            </a:r>
          </a:p>
          <a:p>
            <a:pPr hangingPunct="1">
              <a:lnSpc>
                <a:spcPct val="110000"/>
              </a:lnSpc>
              <a:spcAft>
                <a:spcPts val="600"/>
              </a:spcAft>
              <a:defRPr/>
            </a:pPr>
            <a:r>
              <a:rPr lang="fr-FR" altLang="x-none" sz="3600" b="1" dirty="0"/>
              <a:t>15</a:t>
            </a:r>
            <a:r>
              <a:rPr lang="fr-FR" altLang="x-none" sz="3600" dirty="0"/>
              <a:t> personnels administratifs et techniques</a:t>
            </a: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L’UFR STAPS</a:t>
            </a:r>
          </a:p>
        </p:txBody>
      </p:sp>
    </p:spTree>
    <p:extLst>
      <p:ext uri="{BB962C8B-B14F-4D97-AF65-F5344CB8AC3E}">
        <p14:creationId xmlns:p14="http://schemas.microsoft.com/office/powerpoint/2010/main" val="16594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50</a:t>
            </a:fld>
            <a:endParaRPr lang="fr-FR"/>
          </a:p>
        </p:txBody>
      </p:sp>
      <p:sp>
        <p:nvSpPr>
          <p:cNvPr id="5" name="Espace réservé du contenu 6"/>
          <p:cNvSpPr txBox="1">
            <a:spLocks/>
          </p:cNvSpPr>
          <p:nvPr/>
        </p:nvSpPr>
        <p:spPr bwMode="auto">
          <a:xfrm>
            <a:off x="9648154" y="2189042"/>
            <a:ext cx="3499437" cy="3557897"/>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nSpc>
                <a:spcPct val="110000"/>
              </a:lnSpc>
              <a:spcAft>
                <a:spcPts val="600"/>
              </a:spcAft>
              <a:buNone/>
              <a:defRPr/>
            </a:pPr>
            <a:r>
              <a:rPr lang="fr-FR" altLang="fr-FR" sz="2400" b="1" dirty="0">
                <a:solidFill>
                  <a:srgbClr val="C00000"/>
                </a:solidFill>
              </a:rPr>
              <a:t>70% des L1 ont une mention</a:t>
            </a:r>
          </a:p>
          <a:p>
            <a:pPr>
              <a:lnSpc>
                <a:spcPct val="110000"/>
              </a:lnSpc>
              <a:spcAft>
                <a:spcPts val="600"/>
              </a:spcAft>
              <a:defRPr/>
            </a:pPr>
            <a:r>
              <a:rPr lang="fr-FR" altLang="fr-FR" sz="2400" b="1" dirty="0">
                <a:solidFill>
                  <a:srgbClr val="C00000"/>
                </a:solidFill>
              </a:rPr>
              <a:t>90% des L1 STAPS LAS</a:t>
            </a:r>
          </a:p>
          <a:p>
            <a:pPr>
              <a:lnSpc>
                <a:spcPct val="110000"/>
              </a:lnSpc>
              <a:spcAft>
                <a:spcPts val="600"/>
              </a:spcAft>
              <a:defRPr/>
            </a:pPr>
            <a:r>
              <a:rPr lang="fr-FR" altLang="fr-FR" sz="2400" b="1" dirty="0">
                <a:solidFill>
                  <a:srgbClr val="C00000"/>
                </a:solidFill>
              </a:rPr>
              <a:t>79% des Parcours adaptés (oui.si) bacs pros et technos</a:t>
            </a:r>
          </a:p>
          <a:p>
            <a:pPr>
              <a:lnSpc>
                <a:spcPct val="110000"/>
              </a:lnSpc>
              <a:spcAft>
                <a:spcPts val="600"/>
              </a:spcAft>
              <a:defRPr/>
            </a:pPr>
            <a:r>
              <a:rPr lang="fr-FR" altLang="fr-FR" sz="2400" b="1" dirty="0">
                <a:solidFill>
                  <a:srgbClr val="C00000"/>
                </a:solidFill>
              </a:rPr>
              <a:t>67% des L1 STAPS</a:t>
            </a:r>
          </a:p>
          <a:p>
            <a:pPr>
              <a:lnSpc>
                <a:spcPct val="110000"/>
              </a:lnSpc>
              <a:spcAft>
                <a:spcPts val="600"/>
              </a:spcAft>
              <a:defRPr/>
            </a:pPr>
            <a:endParaRPr lang="fr-FR" altLang="fr-FR" sz="2400"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mentions au bac</a:t>
            </a:r>
          </a:p>
        </p:txBody>
      </p:sp>
      <p:graphicFrame>
        <p:nvGraphicFramePr>
          <p:cNvPr id="7" name="Graphique 6"/>
          <p:cNvGraphicFramePr>
            <a:graphicFrameLocks/>
          </p:cNvGraphicFramePr>
          <p:nvPr>
            <p:extLst>
              <p:ext uri="{D42A27DB-BD31-4B8C-83A1-F6EECF244321}">
                <p14:modId xmlns:p14="http://schemas.microsoft.com/office/powerpoint/2010/main" val="3359700983"/>
              </p:ext>
            </p:extLst>
          </p:nvPr>
        </p:nvGraphicFramePr>
        <p:xfrm>
          <a:off x="1151211" y="1745506"/>
          <a:ext cx="9289032" cy="7416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2902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51</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Avis sur les méthodes de travail et résultats S1</a:t>
            </a:r>
          </a:p>
        </p:txBody>
      </p:sp>
      <p:graphicFrame>
        <p:nvGraphicFramePr>
          <p:cNvPr id="8" name="Graphique 7"/>
          <p:cNvGraphicFramePr>
            <a:graphicFrameLocks/>
          </p:cNvGraphicFramePr>
          <p:nvPr/>
        </p:nvGraphicFramePr>
        <p:xfrm>
          <a:off x="863179" y="1385466"/>
          <a:ext cx="9073008"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re 16"/>
          <p:cNvSpPr txBox="1">
            <a:spLocks/>
          </p:cNvSpPr>
          <p:nvPr/>
        </p:nvSpPr>
        <p:spPr bwMode="auto">
          <a:xfrm>
            <a:off x="10152211" y="2825626"/>
            <a:ext cx="2670448" cy="326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x-none" sz="2000"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Une corrélation entre les avis portés par les professeurs principaux et les estimations des étudiants.</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fr-FR" altLang="x-none" sz="2000"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x-none" sz="2000"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Les étudiants qui ont estimé Satisfaisant ou Très satisfaisant l’avis porté sur eux par leur professeur principal ont obtenu les meilleures moyennes.</a:t>
            </a:r>
            <a:endParaRPr kumimoji="0" lang="x-none" altLang="x-none" sz="2000"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endParaRPr>
          </a:p>
        </p:txBody>
      </p:sp>
      <p:graphicFrame>
        <p:nvGraphicFramePr>
          <p:cNvPr id="11" name="Graphique 10">
            <a:extLst>
              <a:ext uri="{FF2B5EF4-FFF2-40B4-BE49-F238E27FC236}">
                <a16:creationId xmlns:a16="http://schemas.microsoft.com/office/drawing/2014/main" id="{CA8040A1-D662-48FC-AFBB-F0EAD720FFCD}"/>
              </a:ext>
            </a:extLst>
          </p:cNvPr>
          <p:cNvGraphicFramePr>
            <a:graphicFrameLocks/>
          </p:cNvGraphicFramePr>
          <p:nvPr>
            <p:extLst>
              <p:ext uri="{D42A27DB-BD31-4B8C-83A1-F6EECF244321}">
                <p14:modId xmlns:p14="http://schemas.microsoft.com/office/powerpoint/2010/main" val="3012524597"/>
              </p:ext>
            </p:extLst>
          </p:nvPr>
        </p:nvGraphicFramePr>
        <p:xfrm>
          <a:off x="1278879" y="2009082"/>
          <a:ext cx="8873332" cy="672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674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52</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38378" y="278854"/>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Avis sur l’autonomie et résultats S1</a:t>
            </a:r>
          </a:p>
        </p:txBody>
      </p:sp>
      <p:graphicFrame>
        <p:nvGraphicFramePr>
          <p:cNvPr id="8" name="Graphique 7"/>
          <p:cNvGraphicFramePr>
            <a:graphicFrameLocks/>
          </p:cNvGraphicFramePr>
          <p:nvPr/>
        </p:nvGraphicFramePr>
        <p:xfrm>
          <a:off x="863179" y="1385466"/>
          <a:ext cx="9073008"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re 16"/>
          <p:cNvSpPr txBox="1">
            <a:spLocks/>
          </p:cNvSpPr>
          <p:nvPr/>
        </p:nvSpPr>
        <p:spPr bwMode="auto">
          <a:xfrm>
            <a:off x="9792171" y="3100665"/>
            <a:ext cx="2670448" cy="326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x-none"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Une corrélation également constatée sur les avis concernant l’autonomie</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fr-FR" altLang="x-none" b="1" i="0" u="none" strike="noStrike" kern="1200" cap="none" spc="0" normalizeH="0" baseline="0" noProof="0" dirty="0">
              <a:ln>
                <a:noFill/>
              </a:ln>
              <a:solidFill>
                <a:srgbClr val="FF0000"/>
              </a:solidFill>
              <a:effectLst/>
              <a:uLnTx/>
              <a:uFillTx/>
              <a:latin typeface="Source Sans Pro" panose="020B0503030403020204" pitchFamily="34" charset="0"/>
              <a:ea typeface="Source Sans Pro" panose="020B0503030403020204" pitchFamily="34" charset="0"/>
            </a:endParaRPr>
          </a:p>
        </p:txBody>
      </p:sp>
      <p:graphicFrame>
        <p:nvGraphicFramePr>
          <p:cNvPr id="10" name="Graphique 9">
            <a:extLst>
              <a:ext uri="{FF2B5EF4-FFF2-40B4-BE49-F238E27FC236}">
                <a16:creationId xmlns:a16="http://schemas.microsoft.com/office/drawing/2014/main" id="{18BC099C-2E3B-42CF-A519-2B2E364B6C77}"/>
              </a:ext>
            </a:extLst>
          </p:cNvPr>
          <p:cNvGraphicFramePr>
            <a:graphicFrameLocks/>
          </p:cNvGraphicFramePr>
          <p:nvPr>
            <p:extLst>
              <p:ext uri="{D42A27DB-BD31-4B8C-83A1-F6EECF244321}">
                <p14:modId xmlns:p14="http://schemas.microsoft.com/office/powerpoint/2010/main" val="1236567853"/>
              </p:ext>
            </p:extLst>
          </p:nvPr>
        </p:nvGraphicFramePr>
        <p:xfrm>
          <a:off x="1238377" y="2002486"/>
          <a:ext cx="8697809" cy="6871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19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53</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Avis mentionnés dans la fiche avenir</a:t>
            </a:r>
          </a:p>
        </p:txBody>
      </p:sp>
      <p:sp>
        <p:nvSpPr>
          <p:cNvPr id="7" name="Rectangle 33"/>
          <p:cNvSpPr>
            <a:spLocks noChangeArrowheads="1"/>
          </p:cNvSpPr>
          <p:nvPr/>
        </p:nvSpPr>
        <p:spPr bwMode="auto">
          <a:xfrm>
            <a:off x="7775947" y="2518373"/>
            <a:ext cx="439248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marL="285750" marR="0" lvl="0" indent="-285750" algn="just" defTabSz="914400" rtl="0" eaLnBrk="1" fontAlgn="base" latinLnBrk="0" hangingPunct="1">
              <a:lnSpc>
                <a:spcPct val="100000"/>
              </a:lnSpc>
              <a:spcBef>
                <a:spcPct val="0"/>
              </a:spcBef>
              <a:spcAft>
                <a:spcPct val="0"/>
              </a:spcAft>
              <a:buClrTx/>
              <a:buSzTx/>
              <a:buFont typeface="Wingdings" charset="2"/>
              <a:buChar char="Ø"/>
              <a:tabLst/>
              <a:defRPr/>
            </a:pPr>
            <a:endParaRPr kumimoji="0" lang="fr-FR" altLang="x-none" sz="2800" b="0" i="0" u="none" strike="noStrike" kern="1200" cap="none" spc="0" normalizeH="0" baseline="0" noProof="0" dirty="0">
              <a:ln>
                <a:noFill/>
              </a:ln>
              <a:solidFill>
                <a:srgbClr val="003366"/>
              </a:solidFill>
              <a:effectLst/>
              <a:uLnTx/>
              <a:uFillTx/>
              <a:latin typeface="Source Sans Pro" panose="020B0503030403020204" pitchFamily="34" charset="0"/>
              <a:ea typeface="Source Sans Pro" panose="020B0503030403020204" pitchFamily="34" charset="0"/>
            </a:endParaRPr>
          </a:p>
          <a:p>
            <a:pPr marL="0" marR="0" lvl="0" indent="0" algn="just" defTabSz="914400" rtl="0" eaLnBrk="1" fontAlgn="base" latinLnBrk="0" hangingPunct="1">
              <a:lnSpc>
                <a:spcPct val="100000"/>
              </a:lnSpc>
              <a:spcBef>
                <a:spcPct val="0"/>
              </a:spcBef>
              <a:spcAft>
                <a:spcPct val="0"/>
              </a:spcAft>
              <a:buClrTx/>
              <a:buSzTx/>
              <a:tabLst/>
              <a:defRPr/>
            </a:pPr>
            <a:r>
              <a:rPr kumimoji="0" lang="fr-FR" altLang="x-none"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Environ 1</a:t>
            </a:r>
            <a:r>
              <a:rPr kumimoji="0" lang="fr-FR" altLang="x-none" b="1" i="0" u="none" strike="noStrike" kern="1200" cap="none" spc="0" normalizeH="0" noProof="0" dirty="0">
                <a:ln>
                  <a:noFill/>
                </a:ln>
                <a:solidFill>
                  <a:srgbClr val="C00000"/>
                </a:solidFill>
                <a:effectLst/>
                <a:uLnTx/>
                <a:uFillTx/>
                <a:latin typeface="Source Sans Pro" panose="020B0503030403020204" pitchFamily="34" charset="0"/>
                <a:ea typeface="Source Sans Pro" panose="020B0503030403020204" pitchFamily="34" charset="0"/>
              </a:rPr>
              <a:t> étudiant sur 2</a:t>
            </a:r>
            <a:r>
              <a:rPr kumimoji="0" lang="fr-FR" altLang="x-none"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 </a:t>
            </a:r>
            <a:r>
              <a:rPr lang="fr-FR" altLang="x-none" b="1" kern="1200" dirty="0">
                <a:solidFill>
                  <a:srgbClr val="C00000"/>
                </a:solidFill>
                <a:latin typeface="Source Sans Pro" panose="020B0503030403020204" pitchFamily="34" charset="0"/>
                <a:ea typeface="Source Sans Pro" panose="020B0503030403020204" pitchFamily="34" charset="0"/>
              </a:rPr>
              <a:t>en terminale l’an dernier </a:t>
            </a:r>
            <a:r>
              <a:rPr kumimoji="0" lang="fr-FR" altLang="x-none"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déclare avoir connaissance du contenu de </a:t>
            </a:r>
            <a:r>
              <a:rPr lang="fr-FR" altLang="x-none" b="1" kern="1200" dirty="0">
                <a:solidFill>
                  <a:srgbClr val="C00000"/>
                </a:solidFill>
                <a:latin typeface="Source Sans Pro" panose="020B0503030403020204" pitchFamily="34" charset="0"/>
                <a:ea typeface="Source Sans Pro" panose="020B0503030403020204" pitchFamily="34" charset="0"/>
              </a:rPr>
              <a:t>sa</a:t>
            </a:r>
            <a:r>
              <a:rPr kumimoji="0" lang="fr-FR" altLang="x-none"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 Fiche Avenir</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x-none" sz="1600" b="0" i="0" u="none" strike="noStrike" kern="1200" cap="none" spc="0" normalizeH="0" baseline="0" noProof="0" dirty="0">
              <a:ln>
                <a:noFill/>
              </a:ln>
              <a:solidFill>
                <a:srgbClr val="003366"/>
              </a:solidFill>
              <a:effectLst/>
              <a:uLnTx/>
              <a:uFillTx/>
              <a:latin typeface="Trebuchet MS" charset="0"/>
              <a:ea typeface="ＭＳ Ｐゴシック"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charset="2"/>
              <a:buChar char="Ø"/>
              <a:tabLst/>
              <a:defRPr/>
            </a:pPr>
            <a:endParaRPr kumimoji="0" lang="fr-FR" altLang="x-none" sz="1600" b="0" i="0" u="none" strike="noStrike" kern="1200" cap="none" spc="0" normalizeH="0" baseline="0" noProof="0" dirty="0">
              <a:ln>
                <a:noFill/>
              </a:ln>
              <a:solidFill>
                <a:srgbClr val="003366"/>
              </a:solidFill>
              <a:effectLst/>
              <a:uLnTx/>
              <a:uFillTx/>
              <a:latin typeface="Trebuchet MS" charset="0"/>
              <a:ea typeface="ＭＳ Ｐゴシック" charset="-128"/>
            </a:endParaRPr>
          </a:p>
        </p:txBody>
      </p:sp>
      <p:graphicFrame>
        <p:nvGraphicFramePr>
          <p:cNvPr id="8" name="Graphique 7"/>
          <p:cNvGraphicFramePr>
            <a:graphicFrameLocks/>
          </p:cNvGraphicFramePr>
          <p:nvPr>
            <p:extLst>
              <p:ext uri="{D42A27DB-BD31-4B8C-83A1-F6EECF244321}">
                <p14:modId xmlns:p14="http://schemas.microsoft.com/office/powerpoint/2010/main" val="1615354626"/>
              </p:ext>
            </p:extLst>
          </p:nvPr>
        </p:nvGraphicFramePr>
        <p:xfrm>
          <a:off x="-432965" y="1313922"/>
          <a:ext cx="9073008"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63CC1E16-AFF4-47EC-B157-108C7A01B274}"/>
              </a:ext>
            </a:extLst>
          </p:cNvPr>
          <p:cNvSpPr txBox="1"/>
          <p:nvPr/>
        </p:nvSpPr>
        <p:spPr>
          <a:xfrm>
            <a:off x="2807395" y="7722170"/>
            <a:ext cx="7776864" cy="1569660"/>
          </a:xfrm>
          <a:prstGeom prst="rect">
            <a:avLst/>
          </a:prstGeom>
          <a:noFill/>
        </p:spPr>
        <p:txBody>
          <a:bodyPr wrap="square" rtlCol="0">
            <a:spAutoFit/>
          </a:bodyPr>
          <a:lstStyle/>
          <a:p>
            <a:r>
              <a:rPr lang="fr-FR" sz="2400" b="1" kern="1200" dirty="0">
                <a:solidFill>
                  <a:srgbClr val="C00000"/>
                </a:solidFill>
                <a:latin typeface="Source Sans Pro" panose="020B0503030403020204" pitchFamily="34" charset="0"/>
                <a:ea typeface="Source Sans Pro" panose="020B0503030403020204" pitchFamily="34" charset="0"/>
              </a:rPr>
              <a:t>Non évaluée pour les étudiants réorientés</a:t>
            </a:r>
          </a:p>
          <a:p>
            <a:r>
              <a:rPr lang="fr-FR" sz="2400" b="1" kern="1200" dirty="0">
                <a:solidFill>
                  <a:srgbClr val="C00000"/>
                </a:solidFill>
                <a:latin typeface="Source Sans Pro" panose="020B0503030403020204" pitchFamily="34" charset="0"/>
                <a:ea typeface="Source Sans Pro" panose="020B0503030403020204" pitchFamily="34" charset="0"/>
              </a:rPr>
              <a:t>Les notes de bacs et le projet de formation prennent plus d’importance</a:t>
            </a:r>
          </a:p>
          <a:p>
            <a:endParaRPr lang="fr-FR" sz="2400" b="1" kern="1200" dirty="0">
              <a:solidFill>
                <a:srgbClr val="C00000"/>
              </a:solidFill>
              <a:latin typeface="Source Sans Pro" panose="020B0503030403020204" pitchFamily="34" charset="0"/>
              <a:ea typeface="Source Sans Pro" panose="020B0503030403020204" pitchFamily="34" charset="0"/>
            </a:endParaRPr>
          </a:p>
        </p:txBody>
      </p:sp>
      <p:sp>
        <p:nvSpPr>
          <p:cNvPr id="5" name="Ellipse 4">
            <a:extLst>
              <a:ext uri="{FF2B5EF4-FFF2-40B4-BE49-F238E27FC236}">
                <a16:creationId xmlns:a16="http://schemas.microsoft.com/office/drawing/2014/main" id="{9D81AE53-6829-4D72-B29A-78FA061ED0DC}"/>
              </a:ext>
            </a:extLst>
          </p:cNvPr>
          <p:cNvSpPr/>
          <p:nvPr/>
        </p:nvSpPr>
        <p:spPr bwMode="auto">
          <a:xfrm>
            <a:off x="1511251" y="7434139"/>
            <a:ext cx="9289032" cy="17281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422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6"/>
          <p:cNvSpPr txBox="1">
            <a:spLocks/>
          </p:cNvSpPr>
          <p:nvPr/>
        </p:nvSpPr>
        <p:spPr bwMode="auto">
          <a:xfrm>
            <a:off x="1278880" y="2321570"/>
            <a:ext cx="11887200" cy="7201972"/>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eaLnBrk="1" hangingPunct="1">
              <a:lnSpc>
                <a:spcPct val="110000"/>
              </a:lnSpc>
              <a:spcAft>
                <a:spcPts val="600"/>
              </a:spcAft>
              <a:defRPr/>
            </a:pPr>
            <a:r>
              <a:rPr lang="fr-FR" altLang="fr-FR" sz="3200" dirty="0"/>
              <a:t>Compétences scientifiques certes mais ne pas reproduire coûte que coûte l’ancienne filière S</a:t>
            </a:r>
          </a:p>
          <a:p>
            <a:pPr eaLnBrk="1" hangingPunct="1">
              <a:lnSpc>
                <a:spcPct val="110000"/>
              </a:lnSpc>
              <a:spcAft>
                <a:spcPts val="600"/>
              </a:spcAft>
              <a:defRPr/>
            </a:pPr>
            <a:r>
              <a:rPr lang="fr-FR" altLang="fr-FR" sz="3200" dirty="0"/>
              <a:t>Être bon dans ses spécialités</a:t>
            </a:r>
          </a:p>
          <a:p>
            <a:pPr eaLnBrk="1" hangingPunct="1">
              <a:lnSpc>
                <a:spcPct val="110000"/>
              </a:lnSpc>
              <a:spcAft>
                <a:spcPts val="600"/>
              </a:spcAft>
              <a:defRPr/>
            </a:pPr>
            <a:r>
              <a:rPr lang="fr-FR" altLang="fr-FR" sz="3200" dirty="0"/>
              <a:t>Méthodes et capacités de travail </a:t>
            </a:r>
          </a:p>
          <a:p>
            <a:pPr eaLnBrk="1" hangingPunct="1">
              <a:lnSpc>
                <a:spcPct val="110000"/>
              </a:lnSpc>
              <a:spcAft>
                <a:spcPts val="600"/>
              </a:spcAft>
              <a:defRPr/>
            </a:pPr>
            <a:r>
              <a:rPr lang="fr-FR" altLang="fr-FR" sz="3200" dirty="0"/>
              <a:t>Autonomie</a:t>
            </a:r>
          </a:p>
          <a:p>
            <a:pPr eaLnBrk="1" hangingPunct="1">
              <a:lnSpc>
                <a:spcPct val="110000"/>
              </a:lnSpc>
              <a:spcAft>
                <a:spcPts val="600"/>
              </a:spcAft>
              <a:defRPr/>
            </a:pPr>
            <a:r>
              <a:rPr lang="fr-FR" altLang="fr-FR" sz="3200" dirty="0"/>
              <a:t>Condition physique</a:t>
            </a:r>
          </a:p>
          <a:p>
            <a:pPr eaLnBrk="1" hangingPunct="1">
              <a:lnSpc>
                <a:spcPct val="110000"/>
              </a:lnSpc>
              <a:spcAft>
                <a:spcPts val="600"/>
              </a:spcAft>
              <a:defRPr/>
            </a:pPr>
            <a:endParaRPr lang="fr-FR" altLang="fr-FR" sz="3200" dirty="0"/>
          </a:p>
          <a:p>
            <a:pPr eaLnBrk="1" hangingPunct="1">
              <a:lnSpc>
                <a:spcPct val="110000"/>
              </a:lnSpc>
              <a:spcAft>
                <a:spcPts val="600"/>
              </a:spcAft>
              <a:defRPr/>
            </a:pPr>
            <a:r>
              <a:rPr lang="fr-FR" altLang="fr-FR" sz="3200" dirty="0"/>
              <a:t>Éviter le choc du 1er semestre (25% de réussite avant </a:t>
            </a:r>
            <a:r>
              <a:rPr lang="fr-FR" altLang="fr-FR" sz="3200" dirty="0" err="1"/>
              <a:t>Parcoursup</a:t>
            </a:r>
            <a:r>
              <a:rPr lang="fr-FR" altLang="fr-FR" sz="3200" dirty="0"/>
              <a:t>)</a:t>
            </a:r>
          </a:p>
          <a:p>
            <a:pPr eaLnBrk="1" hangingPunct="1">
              <a:lnSpc>
                <a:spcPct val="110000"/>
              </a:lnSpc>
              <a:spcAft>
                <a:spcPts val="600"/>
              </a:spcAft>
              <a:defRPr/>
            </a:pPr>
            <a:endParaRPr lang="fr-FR" altLang="fr-FR" sz="3200" dirty="0"/>
          </a:p>
          <a:p>
            <a:pPr eaLnBrk="1" hangingPunct="1">
              <a:lnSpc>
                <a:spcPct val="110000"/>
              </a:lnSpc>
              <a:spcAft>
                <a:spcPts val="600"/>
              </a:spcAft>
              <a:defRPr/>
            </a:pPr>
            <a:r>
              <a:rPr lang="fr-FR" altLang="fr-FR" sz="3200" dirty="0"/>
              <a:t>Éviter les redoublements infructueux </a:t>
            </a:r>
          </a:p>
          <a:p>
            <a:pPr marL="0" indent="0" eaLnBrk="1" hangingPunct="1">
              <a:lnSpc>
                <a:spcPct val="110000"/>
              </a:lnSpc>
              <a:spcAft>
                <a:spcPts val="600"/>
              </a:spcAft>
              <a:buNone/>
              <a:defRPr/>
            </a:pPr>
            <a:r>
              <a:rPr lang="fr-FR" altLang="fr-FR" sz="3200" dirty="0"/>
              <a:t>(taux de réussite extrêmement faible si moyenne &lt;8 la 1re année)</a:t>
            </a:r>
          </a:p>
          <a:p>
            <a:pPr>
              <a:lnSpc>
                <a:spcPct val="110000"/>
              </a:lnSpc>
              <a:spcAft>
                <a:spcPts val="600"/>
              </a:spcAft>
              <a:defRPr/>
            </a:pPr>
            <a:endParaRPr lang="fr-FR" altLang="x-none" dirty="0"/>
          </a:p>
        </p:txBody>
      </p:sp>
      <p:graphicFrame>
        <p:nvGraphicFramePr>
          <p:cNvPr id="11" name="Graphique 10"/>
          <p:cNvGraphicFramePr>
            <a:graphicFrameLocks/>
          </p:cNvGraphicFramePr>
          <p:nvPr>
            <p:extLst>
              <p:ext uri="{D42A27DB-BD31-4B8C-83A1-F6EECF244321}">
                <p14:modId xmlns:p14="http://schemas.microsoft.com/office/powerpoint/2010/main" val="613192501"/>
              </p:ext>
            </p:extLst>
          </p:nvPr>
        </p:nvGraphicFramePr>
        <p:xfrm>
          <a:off x="5706921" y="2934224"/>
          <a:ext cx="6984776"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935F9AA5-BE22-4C36-8B95-5AA10E261444}" type="slidenum">
              <a:rPr lang="fr-FR" smtClean="0"/>
              <a:pPr/>
              <a:t>54</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facteurs de réussite</a:t>
            </a:r>
          </a:p>
        </p:txBody>
      </p:sp>
    </p:spTree>
    <p:extLst>
      <p:ext uri="{BB962C8B-B14F-4D97-AF65-F5344CB8AC3E}">
        <p14:creationId xmlns:p14="http://schemas.microsoft.com/office/powerpoint/2010/main" val="298370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55</a:t>
            </a:fld>
            <a:endParaRPr lang="fr-FR"/>
          </a:p>
        </p:txBody>
      </p:sp>
      <p:sp>
        <p:nvSpPr>
          <p:cNvPr id="7" name="Titre 2">
            <a:extLst>
              <a:ext uri="{FF2B5EF4-FFF2-40B4-BE49-F238E27FC236}">
                <a16:creationId xmlns:a16="http://schemas.microsoft.com/office/drawing/2014/main" id="{7425A219-2AC6-4DEB-A2CE-092FF0582E5C}"/>
              </a:ext>
            </a:extLst>
          </p:cNvPr>
          <p:cNvSpPr txBox="1">
            <a:spLocks/>
          </p:cNvSpPr>
          <p:nvPr/>
        </p:nvSpPr>
        <p:spPr bwMode="auto">
          <a:xfrm>
            <a:off x="1380910" y="525448"/>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Taux d’admissions MMOPK depuis 2021</a:t>
            </a:r>
            <a:endParaRPr lang="fr-FR" sz="4400" dirty="0">
              <a:latin typeface="+mn-lt"/>
            </a:endParaRPr>
          </a:p>
        </p:txBody>
      </p:sp>
      <p:graphicFrame>
        <p:nvGraphicFramePr>
          <p:cNvPr id="8" name="Graphique 7">
            <a:extLst>
              <a:ext uri="{FF2B5EF4-FFF2-40B4-BE49-F238E27FC236}">
                <a16:creationId xmlns:a16="http://schemas.microsoft.com/office/drawing/2014/main" id="{B8E3C33A-CFD9-4C12-BD51-85631340C80D}"/>
              </a:ext>
            </a:extLst>
          </p:cNvPr>
          <p:cNvGraphicFramePr>
            <a:graphicFrameLocks/>
          </p:cNvGraphicFramePr>
          <p:nvPr>
            <p:extLst>
              <p:ext uri="{D42A27DB-BD31-4B8C-83A1-F6EECF244321}">
                <p14:modId xmlns:p14="http://schemas.microsoft.com/office/powerpoint/2010/main" val="3289733840"/>
              </p:ext>
            </p:extLst>
          </p:nvPr>
        </p:nvGraphicFramePr>
        <p:xfrm>
          <a:off x="1079203" y="2306623"/>
          <a:ext cx="11291581" cy="7128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32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56</a:t>
            </a:fld>
            <a:endParaRPr lang="fr-FR"/>
          </a:p>
        </p:txBody>
      </p:sp>
      <p:sp>
        <p:nvSpPr>
          <p:cNvPr id="7" name="Titre 2">
            <a:extLst>
              <a:ext uri="{FF2B5EF4-FFF2-40B4-BE49-F238E27FC236}">
                <a16:creationId xmlns:a16="http://schemas.microsoft.com/office/drawing/2014/main" id="{7425A219-2AC6-4DEB-A2CE-092FF0582E5C}"/>
              </a:ext>
            </a:extLst>
          </p:cNvPr>
          <p:cNvSpPr txBox="1">
            <a:spLocks/>
          </p:cNvSpPr>
          <p:nvPr/>
        </p:nvSpPr>
        <p:spPr bwMode="auto">
          <a:xfrm>
            <a:off x="1380910" y="525448"/>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Détail des MMOPK depuis 2021 - LAS</a:t>
            </a:r>
            <a:endParaRPr lang="fr-FR" sz="4400" dirty="0">
              <a:latin typeface="+mn-lt"/>
            </a:endParaRPr>
          </a:p>
        </p:txBody>
      </p:sp>
      <p:graphicFrame>
        <p:nvGraphicFramePr>
          <p:cNvPr id="11" name="Graphique 10">
            <a:extLst>
              <a:ext uri="{FF2B5EF4-FFF2-40B4-BE49-F238E27FC236}">
                <a16:creationId xmlns:a16="http://schemas.microsoft.com/office/drawing/2014/main" id="{FF48F79B-9118-4F6D-9265-C1924CAE3678}"/>
              </a:ext>
            </a:extLst>
          </p:cNvPr>
          <p:cNvGraphicFramePr>
            <a:graphicFrameLocks/>
          </p:cNvGraphicFramePr>
          <p:nvPr>
            <p:extLst>
              <p:ext uri="{D42A27DB-BD31-4B8C-83A1-F6EECF244321}">
                <p14:modId xmlns:p14="http://schemas.microsoft.com/office/powerpoint/2010/main" val="3490560374"/>
              </p:ext>
            </p:extLst>
          </p:nvPr>
        </p:nvGraphicFramePr>
        <p:xfrm>
          <a:off x="1267735" y="1961530"/>
          <a:ext cx="11720280" cy="7226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176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57</a:t>
            </a:fld>
            <a:endParaRPr lang="fr-FR"/>
          </a:p>
        </p:txBody>
      </p:sp>
      <p:sp>
        <p:nvSpPr>
          <p:cNvPr id="7" name="Titre 2">
            <a:extLst>
              <a:ext uri="{FF2B5EF4-FFF2-40B4-BE49-F238E27FC236}">
                <a16:creationId xmlns:a16="http://schemas.microsoft.com/office/drawing/2014/main" id="{7425A219-2AC6-4DEB-A2CE-092FF0582E5C}"/>
              </a:ext>
            </a:extLst>
          </p:cNvPr>
          <p:cNvSpPr txBox="1">
            <a:spLocks/>
          </p:cNvSpPr>
          <p:nvPr/>
        </p:nvSpPr>
        <p:spPr bwMode="auto">
          <a:xfrm>
            <a:off x="1380910" y="525448"/>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Détail des MMOPK depuis 2022 – LAS 2</a:t>
            </a:r>
            <a:endParaRPr lang="fr-FR" sz="4400" dirty="0">
              <a:latin typeface="+mn-lt"/>
            </a:endParaRPr>
          </a:p>
        </p:txBody>
      </p:sp>
      <p:graphicFrame>
        <p:nvGraphicFramePr>
          <p:cNvPr id="9" name="Graphique 8">
            <a:extLst>
              <a:ext uri="{FF2B5EF4-FFF2-40B4-BE49-F238E27FC236}">
                <a16:creationId xmlns:a16="http://schemas.microsoft.com/office/drawing/2014/main" id="{3A225F26-4A43-4D9C-8309-4E30D0AE5C82}"/>
              </a:ext>
            </a:extLst>
          </p:cNvPr>
          <p:cNvGraphicFramePr>
            <a:graphicFrameLocks/>
          </p:cNvGraphicFramePr>
          <p:nvPr>
            <p:extLst>
              <p:ext uri="{D42A27DB-BD31-4B8C-83A1-F6EECF244321}">
                <p14:modId xmlns:p14="http://schemas.microsoft.com/office/powerpoint/2010/main" val="3441258703"/>
              </p:ext>
            </p:extLst>
          </p:nvPr>
        </p:nvGraphicFramePr>
        <p:xfrm>
          <a:off x="1380909" y="1961530"/>
          <a:ext cx="12011661" cy="72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691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58</a:t>
            </a:fld>
            <a:endParaRPr lang="fr-FR"/>
          </a:p>
        </p:txBody>
      </p:sp>
      <p:sp>
        <p:nvSpPr>
          <p:cNvPr id="7" name="Titre 2">
            <a:extLst>
              <a:ext uri="{FF2B5EF4-FFF2-40B4-BE49-F238E27FC236}">
                <a16:creationId xmlns:a16="http://schemas.microsoft.com/office/drawing/2014/main" id="{7425A219-2AC6-4DEB-A2CE-092FF0582E5C}"/>
              </a:ext>
            </a:extLst>
          </p:cNvPr>
          <p:cNvSpPr txBox="1">
            <a:spLocks/>
          </p:cNvSpPr>
          <p:nvPr/>
        </p:nvSpPr>
        <p:spPr bwMode="auto">
          <a:xfrm>
            <a:off x="1380910" y="525448"/>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Détail des MMOPK depuis 2022 – PASS</a:t>
            </a:r>
            <a:endParaRPr lang="fr-FR" sz="4400" dirty="0">
              <a:latin typeface="+mn-lt"/>
            </a:endParaRPr>
          </a:p>
        </p:txBody>
      </p:sp>
      <p:graphicFrame>
        <p:nvGraphicFramePr>
          <p:cNvPr id="6" name="Graphique 5">
            <a:extLst>
              <a:ext uri="{FF2B5EF4-FFF2-40B4-BE49-F238E27FC236}">
                <a16:creationId xmlns:a16="http://schemas.microsoft.com/office/drawing/2014/main" id="{8E64438A-8220-4933-889A-5F9AE1839BC5}"/>
              </a:ext>
            </a:extLst>
          </p:cNvPr>
          <p:cNvGraphicFramePr>
            <a:graphicFrameLocks/>
          </p:cNvGraphicFramePr>
          <p:nvPr>
            <p:extLst>
              <p:ext uri="{D42A27DB-BD31-4B8C-83A1-F6EECF244321}">
                <p14:modId xmlns:p14="http://schemas.microsoft.com/office/powerpoint/2010/main" val="357988441"/>
              </p:ext>
            </p:extLst>
          </p:nvPr>
        </p:nvGraphicFramePr>
        <p:xfrm>
          <a:off x="1380910" y="2177554"/>
          <a:ext cx="11291581" cy="6984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166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871291" y="3617714"/>
            <a:ext cx="11091776" cy="3988784"/>
          </a:xfrm>
        </p:spPr>
        <p:txBody>
          <a:bodyPr/>
          <a:lstStyle/>
          <a:p>
            <a:pPr>
              <a:defRPr/>
            </a:pPr>
            <a:r>
              <a:rPr lang="fr-FR" dirty="0"/>
              <a:t>Une orientation en STAPS pour aller vers quels métiers ?</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59</a:t>
            </a:fld>
            <a:endParaRPr lang="fr-FR"/>
          </a:p>
        </p:txBody>
      </p:sp>
    </p:spTree>
    <p:extLst>
      <p:ext uri="{BB962C8B-B14F-4D97-AF65-F5344CB8AC3E}">
        <p14:creationId xmlns:p14="http://schemas.microsoft.com/office/powerpoint/2010/main" val="254953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6</a:t>
            </a:fld>
            <a:endParaRPr lang="fr-FR"/>
          </a:p>
        </p:txBody>
      </p:sp>
      <p:sp>
        <p:nvSpPr>
          <p:cNvPr id="5" name="Espace réservé du contenu 6"/>
          <p:cNvSpPr txBox="1">
            <a:spLocks/>
          </p:cNvSpPr>
          <p:nvPr/>
        </p:nvSpPr>
        <p:spPr bwMode="auto">
          <a:xfrm>
            <a:off x="1151211" y="2609602"/>
            <a:ext cx="9577064" cy="6537174"/>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gn="just" hangingPunct="1">
              <a:buNone/>
            </a:pPr>
            <a:r>
              <a:rPr lang="fr-FR" altLang="x-none" sz="4400" b="1" dirty="0">
                <a:ea typeface="Source Sans Pro"/>
              </a:rPr>
              <a:t>MIP</a:t>
            </a:r>
            <a:r>
              <a:rPr lang="fr-FR" altLang="x-none" sz="4400" dirty="0">
                <a:ea typeface="Source Sans Pro"/>
              </a:rPr>
              <a:t> - </a:t>
            </a:r>
            <a:r>
              <a:rPr lang="fr-FR" altLang="x-none" sz="3200" dirty="0">
                <a:ea typeface="Source Sans Pro"/>
              </a:rPr>
              <a:t>Motricité Interactions Performance</a:t>
            </a:r>
          </a:p>
          <a:p>
            <a:pPr marL="534987" lvl="1" indent="0" algn="just">
              <a:buNone/>
            </a:pPr>
            <a:r>
              <a:rPr lang="fr-FR" altLang="x-none" sz="2800" dirty="0">
                <a:ea typeface="Source Sans Pro"/>
              </a:rPr>
              <a:t>Laboratoire pluri disciplinaire</a:t>
            </a:r>
          </a:p>
          <a:p>
            <a:pPr marL="534987" lvl="1" indent="0" algn="just">
              <a:buNone/>
            </a:pPr>
            <a:r>
              <a:rPr lang="fr-FR" altLang="x-none" sz="2800" dirty="0">
                <a:ea typeface="Source Sans Pro"/>
              </a:rPr>
              <a:t>(Physiologie, Biomécanique et Psychologie)</a:t>
            </a:r>
          </a:p>
          <a:p>
            <a:pPr marL="534987" lvl="1" indent="0" algn="just">
              <a:buNone/>
            </a:pPr>
            <a:r>
              <a:rPr lang="fr-FR" altLang="x-none" sz="2800" dirty="0">
                <a:ea typeface="Source Sans Pro"/>
              </a:rPr>
              <a:t>Contact : </a:t>
            </a:r>
            <a:r>
              <a:rPr lang="fr-FR" altLang="x-none" sz="2800" dirty="0">
                <a:ea typeface="Source Sans Pro"/>
                <a:hlinkClick r:id="rId2"/>
              </a:rPr>
              <a:t>antoine.nordez@univ-nantes.fr</a:t>
            </a:r>
            <a:r>
              <a:rPr lang="fr-FR" altLang="x-none" sz="2800" dirty="0">
                <a:ea typeface="Source Sans Pro"/>
              </a:rPr>
              <a:t> </a:t>
            </a:r>
          </a:p>
          <a:p>
            <a:pPr marL="0" indent="0" hangingPunct="1">
              <a:buNone/>
            </a:pPr>
            <a:endParaRPr lang="fr-FR" altLang="x-none" sz="3600" dirty="0">
              <a:ea typeface="Source Sans Pro"/>
            </a:endParaRPr>
          </a:p>
          <a:p>
            <a:pPr marL="0" indent="0" hangingPunct="1">
              <a:buNone/>
            </a:pPr>
            <a:endParaRPr lang="fr-FR" altLang="x-none" sz="3600" dirty="0">
              <a:ea typeface="Source Sans Pro"/>
            </a:endParaRPr>
          </a:p>
          <a:p>
            <a:pPr marL="0" indent="0" hangingPunct="1">
              <a:buNone/>
            </a:pPr>
            <a:r>
              <a:rPr lang="fr-FR" altLang="x-none" sz="4400" b="1" dirty="0">
                <a:ea typeface="Source Sans Pro"/>
              </a:rPr>
              <a:t>CENS</a:t>
            </a:r>
            <a:r>
              <a:rPr lang="fr-FR" altLang="x-none" sz="4400" dirty="0">
                <a:ea typeface="Source Sans Pro"/>
              </a:rPr>
              <a:t> - </a:t>
            </a:r>
            <a:r>
              <a:rPr lang="fr-FR" altLang="x-none" sz="3200" dirty="0">
                <a:ea typeface="Source Sans Pro"/>
              </a:rPr>
              <a:t>Centre Nantais de Sociologie</a:t>
            </a:r>
          </a:p>
          <a:p>
            <a:pPr marL="534987" lvl="1" indent="0">
              <a:buNone/>
            </a:pPr>
            <a:r>
              <a:rPr lang="fr-FR" altLang="x-none" sz="2800" dirty="0">
                <a:ea typeface="Source Sans Pro"/>
              </a:rPr>
              <a:t>Laboratoire de sociologie</a:t>
            </a:r>
          </a:p>
          <a:p>
            <a:pPr marL="534987" lvl="1" indent="0">
              <a:buNone/>
            </a:pPr>
            <a:r>
              <a:rPr lang="fr-FR" altLang="x-none" sz="2800" dirty="0">
                <a:ea typeface="Source Sans Pro"/>
              </a:rPr>
              <a:t>Contact : </a:t>
            </a:r>
            <a:r>
              <a:rPr lang="fr-FR" altLang="x-none" sz="2800" dirty="0">
                <a:ea typeface="Source Sans Pro"/>
                <a:hlinkClick r:id="rId3"/>
              </a:rPr>
              <a:t>baptiste.viaud@univ-nantes.fr</a:t>
            </a:r>
            <a:r>
              <a:rPr lang="fr-FR" altLang="x-none" sz="2800" dirty="0">
                <a:ea typeface="Source Sans Pro"/>
              </a:rPr>
              <a:t> </a:t>
            </a:r>
          </a:p>
          <a:p>
            <a:pPr marL="0" indent="0" hangingPunct="1">
              <a:buNone/>
            </a:pPr>
            <a:endParaRPr lang="fr-FR" altLang="x-none" sz="3600" dirty="0">
              <a:ea typeface="Source Sans Pro"/>
            </a:endParaRPr>
          </a:p>
          <a:p>
            <a:pPr marL="0" indent="0" hangingPunct="1">
              <a:buNone/>
            </a:pPr>
            <a:endParaRPr lang="fr-FR" altLang="x-none" sz="3600" dirty="0">
              <a:ea typeface="Source Sans Pro"/>
            </a:endParaRPr>
          </a:p>
          <a:p>
            <a:pPr marL="0" indent="0" hangingPunct="1">
              <a:buNone/>
            </a:pPr>
            <a:r>
              <a:rPr lang="fr-FR" altLang="x-none" sz="4400" b="1" dirty="0">
                <a:ea typeface="Source Sans Pro"/>
              </a:rPr>
              <a:t>DCS</a:t>
            </a:r>
            <a:r>
              <a:rPr lang="fr-FR" altLang="x-none" sz="4400" dirty="0">
                <a:ea typeface="Source Sans Pro"/>
              </a:rPr>
              <a:t> – </a:t>
            </a:r>
            <a:r>
              <a:rPr lang="fr-FR" altLang="x-none" sz="3200" dirty="0">
                <a:ea typeface="Source Sans Pro"/>
              </a:rPr>
              <a:t>Droit et Changement Social </a:t>
            </a:r>
            <a:endParaRPr lang="fr-FR" altLang="x-none" sz="4400" dirty="0">
              <a:ea typeface="Source Sans Pro"/>
            </a:endParaRPr>
          </a:p>
          <a:p>
            <a:pPr marL="534987" lvl="1" indent="0">
              <a:buNone/>
            </a:pPr>
            <a:r>
              <a:rPr lang="fr-FR" altLang="x-none" sz="2800" dirty="0">
                <a:ea typeface="Source Sans Pro"/>
              </a:rPr>
              <a:t>Laboratoire de droit</a:t>
            </a:r>
          </a:p>
          <a:p>
            <a:pPr marL="534987" lvl="1" indent="0">
              <a:buNone/>
            </a:pPr>
            <a:r>
              <a:rPr lang="fr-FR" altLang="x-none" sz="2800" dirty="0">
                <a:ea typeface="Source Sans Pro"/>
              </a:rPr>
              <a:t>Contact : </a:t>
            </a:r>
            <a:r>
              <a:rPr lang="fr-FR" altLang="x-none" sz="2800" dirty="0">
                <a:ea typeface="Source Sans Pro"/>
                <a:hlinkClick r:id="rId4"/>
              </a:rPr>
              <a:t>francois.mandin@univ-nantes.fr</a:t>
            </a:r>
            <a:endParaRPr lang="fr-FR" sz="2000"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3 laboratoires de recherche</a:t>
            </a:r>
          </a:p>
        </p:txBody>
      </p:sp>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9151" y="5597217"/>
            <a:ext cx="3543603" cy="101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age 10">
            <a:extLst>
              <a:ext uri="{FF2B5EF4-FFF2-40B4-BE49-F238E27FC236}">
                <a16:creationId xmlns:a16="http://schemas.microsoft.com/office/drawing/2014/main" id="{CC3FE389-B71D-4000-85FA-32E8AE6757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0072" y="2273570"/>
            <a:ext cx="4341204" cy="2375375"/>
          </a:xfrm>
          <a:prstGeom prst="rect">
            <a:avLst/>
          </a:prstGeom>
        </p:spPr>
      </p:pic>
      <p:pic>
        <p:nvPicPr>
          <p:cNvPr id="2" name="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19043" y="7277218"/>
            <a:ext cx="1597155" cy="1597155"/>
          </a:xfrm>
          <a:prstGeom prst="rect">
            <a:avLst/>
          </a:prstGeom>
        </p:spPr>
      </p:pic>
    </p:spTree>
    <p:extLst>
      <p:ext uri="{BB962C8B-B14F-4D97-AF65-F5344CB8AC3E}">
        <p14:creationId xmlns:p14="http://schemas.microsoft.com/office/powerpoint/2010/main" val="2359219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60</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37342" y="377354"/>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projets de formation en STAPS</a:t>
            </a:r>
          </a:p>
        </p:txBody>
      </p:sp>
      <p:sp>
        <p:nvSpPr>
          <p:cNvPr id="4" name="ZoneTexte 3"/>
          <p:cNvSpPr txBox="1"/>
          <p:nvPr/>
        </p:nvSpPr>
        <p:spPr>
          <a:xfrm>
            <a:off x="1799283" y="8674047"/>
            <a:ext cx="8352928" cy="523220"/>
          </a:xfrm>
          <a:prstGeom prst="rect">
            <a:avLst/>
          </a:prstGeom>
          <a:noFill/>
        </p:spPr>
        <p:txBody>
          <a:bodyPr wrap="square" rtlCol="0">
            <a:spAutoFit/>
          </a:bodyPr>
          <a:lstStyle/>
          <a:p>
            <a:pPr algn="ctr"/>
            <a:r>
              <a:rPr lang="fr-FR" sz="2800" b="1" dirty="0">
                <a:solidFill>
                  <a:srgbClr val="C00000"/>
                </a:solidFill>
              </a:rPr>
              <a:t>2 étudiants sur 3 projettent d’aller au niveau master</a:t>
            </a:r>
          </a:p>
        </p:txBody>
      </p:sp>
      <p:graphicFrame>
        <p:nvGraphicFramePr>
          <p:cNvPr id="8" name="Graphique 7"/>
          <p:cNvGraphicFramePr>
            <a:graphicFrameLocks/>
          </p:cNvGraphicFramePr>
          <p:nvPr>
            <p:extLst>
              <p:ext uri="{D42A27DB-BD31-4B8C-83A1-F6EECF244321}">
                <p14:modId xmlns:p14="http://schemas.microsoft.com/office/powerpoint/2010/main" val="2350211712"/>
              </p:ext>
            </p:extLst>
          </p:nvPr>
        </p:nvGraphicFramePr>
        <p:xfrm>
          <a:off x="1237342" y="1961530"/>
          <a:ext cx="10283021" cy="6538684"/>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p:cNvSpPr txBox="1"/>
          <p:nvPr/>
        </p:nvSpPr>
        <p:spPr>
          <a:xfrm>
            <a:off x="8640043" y="2321570"/>
            <a:ext cx="4968552" cy="1384995"/>
          </a:xfrm>
          <a:prstGeom prst="rect">
            <a:avLst/>
          </a:prstGeom>
          <a:noFill/>
        </p:spPr>
        <p:txBody>
          <a:bodyPr wrap="square" rtlCol="0">
            <a:spAutoFit/>
          </a:bodyPr>
          <a:lstStyle/>
          <a:p>
            <a:pPr algn="ctr"/>
            <a:r>
              <a:rPr lang="fr-FR" sz="2800" b="1" dirty="0">
                <a:solidFill>
                  <a:srgbClr val="C00000"/>
                </a:solidFill>
              </a:rPr>
              <a:t>Seulement 16% des L1 n’ont pas encore envisagé une filière de formation en STAPS</a:t>
            </a:r>
          </a:p>
        </p:txBody>
      </p:sp>
    </p:spTree>
    <p:extLst>
      <p:ext uri="{BB962C8B-B14F-4D97-AF65-F5344CB8AC3E}">
        <p14:creationId xmlns:p14="http://schemas.microsoft.com/office/powerpoint/2010/main" val="189923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61</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37342" y="377354"/>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 choix de la filière STAPS</a:t>
            </a:r>
          </a:p>
        </p:txBody>
      </p:sp>
      <p:sp>
        <p:nvSpPr>
          <p:cNvPr id="4" name="ZoneTexte 3"/>
          <p:cNvSpPr txBox="1"/>
          <p:nvPr/>
        </p:nvSpPr>
        <p:spPr>
          <a:xfrm>
            <a:off x="8712051" y="1589048"/>
            <a:ext cx="3771464" cy="2246769"/>
          </a:xfrm>
          <a:prstGeom prst="rect">
            <a:avLst/>
          </a:prstGeom>
          <a:noFill/>
        </p:spPr>
        <p:txBody>
          <a:bodyPr wrap="square" rtlCol="0">
            <a:spAutoFit/>
          </a:bodyPr>
          <a:lstStyle/>
          <a:p>
            <a:pPr algn="ctr"/>
            <a:r>
              <a:rPr lang="fr-FR" sz="2800" b="1" dirty="0">
                <a:solidFill>
                  <a:srgbClr val="C00000"/>
                </a:solidFill>
              </a:rPr>
              <a:t>1 étudiant sur 2 a choisi son orientation en STAPS en seconde (22%) ou au collège (28%)</a:t>
            </a:r>
          </a:p>
        </p:txBody>
      </p:sp>
      <p:sp>
        <p:nvSpPr>
          <p:cNvPr id="9" name="ZoneTexte 8"/>
          <p:cNvSpPr txBox="1"/>
          <p:nvPr/>
        </p:nvSpPr>
        <p:spPr>
          <a:xfrm>
            <a:off x="1367235" y="8154218"/>
            <a:ext cx="6768752" cy="954107"/>
          </a:xfrm>
          <a:prstGeom prst="rect">
            <a:avLst/>
          </a:prstGeom>
          <a:noFill/>
        </p:spPr>
        <p:txBody>
          <a:bodyPr wrap="square" rtlCol="0">
            <a:spAutoFit/>
          </a:bodyPr>
          <a:lstStyle/>
          <a:p>
            <a:pPr algn="ctr"/>
            <a:r>
              <a:rPr lang="fr-FR" sz="2800" b="1" dirty="0">
                <a:solidFill>
                  <a:srgbClr val="C00000"/>
                </a:solidFill>
              </a:rPr>
              <a:t>1 étudiant sur 2 a déjà un projet professionnel précis en entrant en STAPS </a:t>
            </a:r>
          </a:p>
        </p:txBody>
      </p:sp>
      <p:sp>
        <p:nvSpPr>
          <p:cNvPr id="10" name="ZoneTexte 9"/>
          <p:cNvSpPr txBox="1"/>
          <p:nvPr/>
        </p:nvSpPr>
        <p:spPr>
          <a:xfrm>
            <a:off x="9000083" y="4582872"/>
            <a:ext cx="3555440" cy="1384995"/>
          </a:xfrm>
          <a:prstGeom prst="rect">
            <a:avLst/>
          </a:prstGeom>
          <a:noFill/>
        </p:spPr>
        <p:txBody>
          <a:bodyPr wrap="square" rtlCol="0">
            <a:spAutoFit/>
          </a:bodyPr>
          <a:lstStyle/>
          <a:p>
            <a:pPr algn="ctr"/>
            <a:r>
              <a:rPr lang="fr-FR" sz="2800" b="1" dirty="0">
                <a:solidFill>
                  <a:srgbClr val="C00000"/>
                </a:solidFill>
              </a:rPr>
              <a:t>91% des L1 estiment que STAPS était leur 1</a:t>
            </a:r>
            <a:r>
              <a:rPr lang="fr-FR" sz="2800" b="1" baseline="30000" dirty="0">
                <a:solidFill>
                  <a:srgbClr val="C00000"/>
                </a:solidFill>
              </a:rPr>
              <a:t>er</a:t>
            </a:r>
            <a:r>
              <a:rPr lang="fr-FR" sz="2800" b="1" dirty="0">
                <a:solidFill>
                  <a:srgbClr val="C00000"/>
                </a:solidFill>
              </a:rPr>
              <a:t> </a:t>
            </a:r>
            <a:r>
              <a:rPr lang="fr-FR" sz="2800" b="1" dirty="0" err="1">
                <a:solidFill>
                  <a:srgbClr val="C00000"/>
                </a:solidFill>
              </a:rPr>
              <a:t>voeu</a:t>
            </a:r>
            <a:endParaRPr lang="fr-FR" sz="2800" b="1" dirty="0">
              <a:solidFill>
                <a:srgbClr val="C00000"/>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3955514291"/>
              </p:ext>
            </p:extLst>
          </p:nvPr>
        </p:nvGraphicFramePr>
        <p:xfrm>
          <a:off x="863179" y="1689208"/>
          <a:ext cx="12241360" cy="6061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878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62</a:t>
            </a:fld>
            <a:endParaRPr lang="fr-FR"/>
          </a:p>
        </p:txBody>
      </p:sp>
      <p:sp>
        <p:nvSpPr>
          <p:cNvPr id="5" name="Espace réservé du contenu 6"/>
          <p:cNvSpPr txBox="1">
            <a:spLocks/>
          </p:cNvSpPr>
          <p:nvPr/>
        </p:nvSpPr>
        <p:spPr bwMode="auto">
          <a:xfrm>
            <a:off x="1278880" y="2321570"/>
            <a:ext cx="11887200" cy="5724644"/>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eaLnBrk="1" hangingPunct="1">
              <a:lnSpc>
                <a:spcPct val="110000"/>
              </a:lnSpc>
              <a:spcAft>
                <a:spcPts val="600"/>
              </a:spcAft>
              <a:defRPr/>
            </a:pPr>
            <a:r>
              <a:rPr lang="fr-FR" altLang="fr-FR" dirty="0"/>
              <a:t>Nombreuses informations sur notre site internet rubrique </a:t>
            </a:r>
            <a:r>
              <a:rPr lang="fr-FR" altLang="fr-FR" dirty="0">
                <a:hlinkClick r:id="rId3"/>
              </a:rPr>
              <a:t>Emploi et Professionnalisation</a:t>
            </a:r>
            <a:endParaRPr lang="fr-FR" altLang="fr-FR" dirty="0"/>
          </a:p>
          <a:p>
            <a:pPr eaLnBrk="1" hangingPunct="1">
              <a:spcBef>
                <a:spcPct val="0"/>
              </a:spcBef>
              <a:defRPr/>
            </a:pPr>
            <a:endParaRPr lang="fr-FR" altLang="fr-FR" dirty="0">
              <a:latin typeface="Calibri" pitchFamily="34" charset="0"/>
            </a:endParaRPr>
          </a:p>
          <a:p>
            <a:pPr eaLnBrk="1" hangingPunct="1">
              <a:lnSpc>
                <a:spcPct val="110000"/>
              </a:lnSpc>
              <a:spcAft>
                <a:spcPts val="600"/>
              </a:spcAft>
              <a:defRPr/>
            </a:pPr>
            <a:r>
              <a:rPr lang="fr-FR" altLang="fr-FR" dirty="0"/>
              <a:t>Les étudiants peuvent solliciter la CLIP STAPS* et le </a:t>
            </a:r>
            <a:r>
              <a:rPr lang="fr-FR" altLang="fr-FR" dirty="0">
                <a:hlinkClick r:id="rId4"/>
              </a:rPr>
              <a:t>SUIO</a:t>
            </a:r>
            <a:r>
              <a:rPr lang="fr-FR" altLang="fr-FR" dirty="0"/>
              <a:t>**</a:t>
            </a:r>
          </a:p>
          <a:p>
            <a:pPr eaLnBrk="1" hangingPunct="1">
              <a:lnSpc>
                <a:spcPct val="110000"/>
              </a:lnSpc>
              <a:spcAft>
                <a:spcPts val="600"/>
              </a:spcAft>
              <a:defRPr/>
            </a:pPr>
            <a:endParaRPr lang="fr-FR" altLang="fr-FR" dirty="0"/>
          </a:p>
          <a:p>
            <a:pPr eaLnBrk="1" hangingPunct="1">
              <a:lnSpc>
                <a:spcPct val="110000"/>
              </a:lnSpc>
              <a:spcAft>
                <a:spcPts val="600"/>
              </a:spcAft>
              <a:defRPr/>
            </a:pPr>
            <a:r>
              <a:rPr lang="fr-FR" altLang="fr-FR" dirty="0"/>
              <a:t>Les L1 sont accompagnés dans la construction de leur parcours de formation</a:t>
            </a:r>
          </a:p>
          <a:p>
            <a:pPr eaLnBrk="1" hangingPunct="1">
              <a:lnSpc>
                <a:spcPct val="110000"/>
              </a:lnSpc>
              <a:spcAft>
                <a:spcPts val="600"/>
              </a:spcAft>
              <a:defRPr/>
            </a:pPr>
            <a:endParaRPr lang="fr-FR" altLang="fr-FR" dirty="0"/>
          </a:p>
          <a:p>
            <a:pPr eaLnBrk="1" hangingPunct="1">
              <a:lnSpc>
                <a:spcPct val="110000"/>
              </a:lnSpc>
              <a:spcAft>
                <a:spcPts val="600"/>
              </a:spcAft>
              <a:defRPr/>
            </a:pPr>
            <a:r>
              <a:rPr lang="fr-FR" altLang="fr-FR" dirty="0"/>
              <a:t>Nos taux d’insertion professionnelle à 3 ans varient selon les formations entre 85% et 100%</a:t>
            </a:r>
          </a:p>
          <a:p>
            <a:pPr eaLnBrk="1" hangingPunct="1">
              <a:spcBef>
                <a:spcPct val="0"/>
              </a:spcBef>
              <a:defRPr/>
            </a:pPr>
            <a:endParaRPr lang="fr-FR" altLang="fr-FR" dirty="0">
              <a:latin typeface="Calibri" pitchFamily="34" charset="0"/>
            </a:endParaRPr>
          </a:p>
          <a:p>
            <a:pPr marL="0" indent="0" eaLnBrk="1" hangingPunct="1">
              <a:spcBef>
                <a:spcPct val="0"/>
              </a:spcBef>
              <a:buNone/>
              <a:defRPr/>
            </a:pPr>
            <a:r>
              <a:rPr lang="fr-FR" altLang="fr-FR" sz="1600" dirty="0">
                <a:latin typeface="Source Sans Pro" panose="020B0503030403020204" pitchFamily="34" charset="0"/>
                <a:ea typeface="Source Sans Pro" panose="020B0503030403020204" pitchFamily="34" charset="0"/>
              </a:rPr>
              <a:t>* Cellule Locale d’Insertion Professionnelle STAPS     ** Service Universitaire d’Insertion et d’Orientation</a:t>
            </a:r>
          </a:p>
          <a:p>
            <a:pPr>
              <a:lnSpc>
                <a:spcPct val="110000"/>
              </a:lnSpc>
              <a:spcAft>
                <a:spcPts val="600"/>
              </a:spcAft>
              <a:defRPr/>
            </a:pPr>
            <a:endParaRPr lang="fr-FR" altLang="x-none"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L’insertion professionnelle</a:t>
            </a:r>
          </a:p>
        </p:txBody>
      </p:sp>
      <p:sp>
        <p:nvSpPr>
          <p:cNvPr id="2" name="Ellipse 1"/>
          <p:cNvSpPr/>
          <p:nvPr/>
        </p:nvSpPr>
        <p:spPr bwMode="auto">
          <a:xfrm>
            <a:off x="10017698" y="233338"/>
            <a:ext cx="3816424" cy="3456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4</a:t>
            </a:r>
            <a:r>
              <a:rPr lang="fr-FR" sz="2400" b="1" baseline="30000" dirty="0"/>
              <a:t>ème</a:t>
            </a:r>
            <a:r>
              <a:rPr lang="fr-FR" sz="2400" b="1" dirty="0"/>
              <a:t> idée reçue : </a:t>
            </a:r>
          </a:p>
          <a:p>
            <a:pPr algn="ctr"/>
            <a:r>
              <a:rPr lang="fr-FR" sz="2400" b="1" dirty="0"/>
              <a:t>Pas de débouchés en STAPS</a:t>
            </a:r>
          </a:p>
          <a:p>
            <a:pPr algn="ctr"/>
            <a:endParaRPr lang="fr-FR" sz="2400" b="1" dirty="0"/>
          </a:p>
          <a:p>
            <a:pPr algn="ctr"/>
            <a:r>
              <a:rPr lang="fr-FR" sz="3200" b="1" dirty="0"/>
              <a:t>FAUX</a:t>
            </a:r>
          </a:p>
        </p:txBody>
      </p:sp>
    </p:spTree>
    <p:extLst>
      <p:ext uri="{BB962C8B-B14F-4D97-AF65-F5344CB8AC3E}">
        <p14:creationId xmlns:p14="http://schemas.microsoft.com/office/powerpoint/2010/main" val="195021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numéro de diapositive 1"/>
          <p:cNvSpPr>
            <a:spLocks noGrp="1"/>
          </p:cNvSpPr>
          <p:nvPr>
            <p:ph type="sldNum" sz="quarter" idx="12"/>
          </p:nvPr>
        </p:nvSpPr>
        <p:spPr bwMode="auto"/>
        <p:txBody>
          <a:bodyPr/>
          <a:lstStyle/>
          <a:p>
            <a:pPr>
              <a:defRPr/>
            </a:pPr>
            <a:fld id="{935F9AA5-BE22-4C36-8B95-5AA10E261444}" type="slidenum">
              <a:rPr lang="fr-FR"/>
              <a:t>63</a:t>
            </a:fld>
            <a:endParaRPr lang="fr-FR"/>
          </a:p>
        </p:txBody>
      </p:sp>
      <p:sp>
        <p:nvSpPr>
          <p:cNvPr id="8" name="Titre 3">
            <a:extLst>
              <a:ext uri="{FF2B5EF4-FFF2-40B4-BE49-F238E27FC236}">
                <a16:creationId xmlns:a16="http://schemas.microsoft.com/office/drawing/2014/main" id="{ACBAFE84-99A1-4400-ABC3-F6424373323A}"/>
              </a:ext>
            </a:extLst>
          </p:cNvPr>
          <p:cNvSpPr txBox="1">
            <a:spLocks/>
          </p:cNvSpPr>
          <p:nvPr/>
        </p:nvSpPr>
        <p:spPr bwMode="auto">
          <a:xfrm>
            <a:off x="1176950" y="403225"/>
            <a:ext cx="12555242" cy="1781175"/>
          </a:xfrm>
          <a:prstGeom prst="rect">
            <a:avLst/>
          </a:prstGeom>
        </p:spPr>
        <p:txBody>
          <a:bodyPr vert="horz" wrap="square" lIns="0" tIns="0" rIns="0" bIns="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Devenir des diplômés d’une licence STAPS à Nantes Université</a:t>
            </a:r>
          </a:p>
        </p:txBody>
      </p:sp>
      <p:graphicFrame>
        <p:nvGraphicFramePr>
          <p:cNvPr id="7" name="Graphique 6">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412013846"/>
              </p:ext>
            </p:extLst>
          </p:nvPr>
        </p:nvGraphicFramePr>
        <p:xfrm>
          <a:off x="1182659" y="2609602"/>
          <a:ext cx="10271405" cy="6696744"/>
        </p:xfrm>
        <a:graphic>
          <a:graphicData uri="http://schemas.openxmlformats.org/drawingml/2006/chart">
            <c:chart xmlns:c="http://schemas.openxmlformats.org/drawingml/2006/chart" xmlns:r="http://schemas.openxmlformats.org/officeDocument/2006/relationships" r:id="rId2"/>
          </a:graphicData>
        </a:graphic>
      </p:graphicFrame>
      <p:sp>
        <p:nvSpPr>
          <p:cNvPr id="22" name="Ellipse 21"/>
          <p:cNvSpPr/>
          <p:nvPr/>
        </p:nvSpPr>
        <p:spPr bwMode="auto">
          <a:xfrm>
            <a:off x="9642826" y="1173986"/>
            <a:ext cx="4533223" cy="421881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Poursuite d’étude : </a:t>
            </a:r>
          </a:p>
          <a:p>
            <a:pPr algn="ctr"/>
            <a:r>
              <a:rPr lang="fr-FR" sz="2800" b="1" dirty="0"/>
              <a:t>2020 : 77 %</a:t>
            </a:r>
          </a:p>
          <a:p>
            <a:pPr algn="ctr"/>
            <a:r>
              <a:rPr lang="fr-FR" sz="2800" b="1" dirty="0"/>
              <a:t>2021 : 72 %</a:t>
            </a:r>
          </a:p>
          <a:p>
            <a:pPr algn="ctr"/>
            <a:r>
              <a:rPr lang="fr-FR" sz="2800" b="1" dirty="0"/>
              <a:t>2022 : 71 %</a:t>
            </a:r>
          </a:p>
          <a:p>
            <a:pPr algn="ctr"/>
            <a:r>
              <a:rPr lang="fr-FR" sz="2800" b="1" dirty="0"/>
              <a:t>2023 : 78 %</a:t>
            </a:r>
          </a:p>
          <a:p>
            <a:pPr algn="ctr"/>
            <a:r>
              <a:rPr lang="fr-FR" sz="2800" b="1" dirty="0"/>
              <a:t>2024 : 74%</a:t>
            </a:r>
          </a:p>
        </p:txBody>
      </p:sp>
    </p:spTree>
    <p:extLst>
      <p:ext uri="{BB962C8B-B14F-4D97-AF65-F5344CB8AC3E}">
        <p14:creationId xmlns:p14="http://schemas.microsoft.com/office/powerpoint/2010/main" val="2099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numéro de diapositive 1"/>
          <p:cNvSpPr>
            <a:spLocks noGrp="1"/>
          </p:cNvSpPr>
          <p:nvPr>
            <p:ph type="sldNum" sz="quarter" idx="12"/>
          </p:nvPr>
        </p:nvSpPr>
        <p:spPr bwMode="auto"/>
        <p:txBody>
          <a:bodyPr/>
          <a:lstStyle/>
          <a:p>
            <a:pPr>
              <a:defRPr/>
            </a:pPr>
            <a:fld id="{935F9AA5-BE22-4C36-8B95-5AA10E261444}" type="slidenum">
              <a:rPr lang="fr-FR"/>
              <a:t>64</a:t>
            </a:fld>
            <a:endParaRPr lang="fr-FR"/>
          </a:p>
        </p:txBody>
      </p:sp>
      <p:sp>
        <p:nvSpPr>
          <p:cNvPr id="8" name="Titre 3">
            <a:extLst>
              <a:ext uri="{FF2B5EF4-FFF2-40B4-BE49-F238E27FC236}">
                <a16:creationId xmlns:a16="http://schemas.microsoft.com/office/drawing/2014/main" id="{ACBAFE84-99A1-4400-ABC3-F6424373323A}"/>
              </a:ext>
            </a:extLst>
          </p:cNvPr>
          <p:cNvSpPr txBox="1">
            <a:spLocks/>
          </p:cNvSpPr>
          <p:nvPr/>
        </p:nvSpPr>
        <p:spPr bwMode="auto">
          <a:xfrm>
            <a:off x="1176950" y="403225"/>
            <a:ext cx="12555242" cy="1781175"/>
          </a:xfrm>
          <a:prstGeom prst="rect">
            <a:avLst/>
          </a:prstGeom>
        </p:spPr>
        <p:txBody>
          <a:bodyPr vert="horz" wrap="square" lIns="0" tIns="0" rIns="0" bIns="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Devenir des diplômés d’une licence STAPS à Nantes Université</a:t>
            </a:r>
          </a:p>
        </p:txBody>
      </p:sp>
      <p:graphicFrame>
        <p:nvGraphicFramePr>
          <p:cNvPr id="7" name="Graphique 6">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2011386016"/>
              </p:ext>
            </p:extLst>
          </p:nvPr>
        </p:nvGraphicFramePr>
        <p:xfrm>
          <a:off x="1176950" y="2184400"/>
          <a:ext cx="10415421" cy="69059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967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numéro de diapositive 1"/>
          <p:cNvSpPr>
            <a:spLocks noGrp="1"/>
          </p:cNvSpPr>
          <p:nvPr>
            <p:ph type="sldNum" sz="quarter" idx="12"/>
          </p:nvPr>
        </p:nvSpPr>
        <p:spPr bwMode="auto"/>
        <p:txBody>
          <a:bodyPr/>
          <a:lstStyle/>
          <a:p>
            <a:pPr>
              <a:defRPr/>
            </a:pPr>
            <a:fld id="{935F9AA5-BE22-4C36-8B95-5AA10E261444}" type="slidenum">
              <a:rPr lang="fr-FR"/>
              <a:t>65</a:t>
            </a:fld>
            <a:endParaRPr lang="fr-FR"/>
          </a:p>
        </p:txBody>
      </p:sp>
      <p:sp>
        <p:nvSpPr>
          <p:cNvPr id="8" name="Titre 3">
            <a:extLst>
              <a:ext uri="{FF2B5EF4-FFF2-40B4-BE49-F238E27FC236}">
                <a16:creationId xmlns:a16="http://schemas.microsoft.com/office/drawing/2014/main" id="{ACBAFE84-99A1-4400-ABC3-F6424373323A}"/>
              </a:ext>
            </a:extLst>
          </p:cNvPr>
          <p:cNvSpPr txBox="1">
            <a:spLocks/>
          </p:cNvSpPr>
          <p:nvPr/>
        </p:nvSpPr>
        <p:spPr bwMode="auto">
          <a:xfrm>
            <a:off x="1176950" y="403225"/>
            <a:ext cx="12555242" cy="1781175"/>
          </a:xfrm>
          <a:prstGeom prst="rect">
            <a:avLst/>
          </a:prstGeom>
        </p:spPr>
        <p:txBody>
          <a:bodyPr vert="horz" wrap="square" lIns="0" tIns="0" rIns="0" bIns="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Focus sur les salaires à 12 mois si non poursuite d’étude</a:t>
            </a:r>
          </a:p>
        </p:txBody>
      </p:sp>
      <p:graphicFrame>
        <p:nvGraphicFramePr>
          <p:cNvPr id="6" name="Graphique 5">
            <a:extLst>
              <a:ext uri="{FF2B5EF4-FFF2-40B4-BE49-F238E27FC236}">
                <a16:creationId xmlns:a16="http://schemas.microsoft.com/office/drawing/2014/main" id="{509BA790-E39E-4D99-844C-6966C6460E7F}"/>
              </a:ext>
            </a:extLst>
          </p:cNvPr>
          <p:cNvGraphicFramePr>
            <a:graphicFrameLocks/>
          </p:cNvGraphicFramePr>
          <p:nvPr>
            <p:extLst>
              <p:ext uri="{D42A27DB-BD31-4B8C-83A1-F6EECF244321}">
                <p14:modId xmlns:p14="http://schemas.microsoft.com/office/powerpoint/2010/main" val="1713171884"/>
              </p:ext>
            </p:extLst>
          </p:nvPr>
        </p:nvGraphicFramePr>
        <p:xfrm>
          <a:off x="1176950" y="2184400"/>
          <a:ext cx="11351525" cy="6977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217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66</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débouchés de nos formations</a:t>
            </a:r>
          </a:p>
        </p:txBody>
      </p:sp>
      <p:sp>
        <p:nvSpPr>
          <p:cNvPr id="8" name="Line 19"/>
          <p:cNvSpPr>
            <a:spLocks noChangeShapeType="1"/>
          </p:cNvSpPr>
          <p:nvPr/>
        </p:nvSpPr>
        <p:spPr bwMode="auto">
          <a:xfrm>
            <a:off x="1439243" y="5345906"/>
            <a:ext cx="10695394" cy="0"/>
          </a:xfrm>
          <a:prstGeom prst="line">
            <a:avLst/>
          </a:prstGeom>
          <a:noFill/>
          <a:ln w="6480">
            <a:solidFill>
              <a:srgbClr val="003366"/>
            </a:solidFill>
            <a:miter lim="800000"/>
            <a:headEnd/>
            <a:tailEnd/>
          </a:ln>
          <a:extLst>
            <a:ext uri="{909E8E84-426E-40DD-AFC4-6F175D3DCCD1}">
              <a14:hiddenFill xmlns:a14="http://schemas.microsoft.com/office/drawing/2010/main">
                <a:noFill/>
              </a14:hiddenFill>
            </a:ext>
          </a:extLst>
        </p:spPr>
        <p:txBody>
          <a:bodyPr/>
          <a:lstStyle/>
          <a:p>
            <a:pPr rtl="0" eaLnBrk="0" fontAlgn="base" hangingPunct="0">
              <a:spcBef>
                <a:spcPct val="0"/>
              </a:spcBef>
              <a:spcAft>
                <a:spcPct val="0"/>
              </a:spcAft>
            </a:pPr>
            <a:endParaRPr lang="fr-FR" kern="1200">
              <a:solidFill>
                <a:prstClr val="black"/>
              </a:solidFill>
              <a:latin typeface="Trebuchet MS" charset="0"/>
              <a:ea typeface="ＭＳ Ｐゴシック" charset="-128"/>
            </a:endParaRPr>
          </a:p>
        </p:txBody>
      </p:sp>
      <p:grpSp>
        <p:nvGrpSpPr>
          <p:cNvPr id="11" name="Groupe 10"/>
          <p:cNvGrpSpPr/>
          <p:nvPr/>
        </p:nvGrpSpPr>
        <p:grpSpPr>
          <a:xfrm>
            <a:off x="1007196" y="2559030"/>
            <a:ext cx="11275465" cy="5982335"/>
            <a:chOff x="79648" y="1698625"/>
            <a:chExt cx="8657528" cy="3635067"/>
          </a:xfrm>
        </p:grpSpPr>
        <p:pic>
          <p:nvPicPr>
            <p:cNvPr id="1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988" y="1698625"/>
              <a:ext cx="31464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 name="AutoShape 17"/>
            <p:cNvSpPr>
              <a:spLocks noChangeArrowheads="1"/>
            </p:cNvSpPr>
            <p:nvPr/>
          </p:nvSpPr>
          <p:spPr bwMode="auto">
            <a:xfrm>
              <a:off x="79648" y="1869042"/>
              <a:ext cx="3206772" cy="846138"/>
            </a:xfrm>
            <a:custGeom>
              <a:avLst/>
              <a:gdLst>
                <a:gd name="T0" fmla="*/ 22 w 8268"/>
                <a:gd name="T1" fmla="*/ 1 h 987"/>
                <a:gd name="T2" fmla="*/ 11 w 8268"/>
                <a:gd name="T3" fmla="*/ 2 h 987"/>
                <a:gd name="T4" fmla="*/ 0 w 8268"/>
                <a:gd name="T5" fmla="*/ 1 h 987"/>
                <a:gd name="T6" fmla="*/ 11 w 8268"/>
                <a:gd name="T7" fmla="*/ 0 h 987"/>
                <a:gd name="T8" fmla="*/ 0 60000 65536"/>
                <a:gd name="T9" fmla="*/ 0 60000 65536"/>
                <a:gd name="T10" fmla="*/ 0 60000 65536"/>
                <a:gd name="T11" fmla="*/ 0 60000 65536"/>
                <a:gd name="T12" fmla="*/ 0 w 8268"/>
                <a:gd name="T13" fmla="*/ 0 h 987"/>
                <a:gd name="T14" fmla="*/ 8268 w 8268"/>
                <a:gd name="T15" fmla="*/ 987 h 987"/>
              </a:gdLst>
              <a:ahLst/>
              <a:cxnLst>
                <a:cxn ang="T8">
                  <a:pos x="T0" y="T1"/>
                </a:cxn>
                <a:cxn ang="T9">
                  <a:pos x="T2" y="T3"/>
                </a:cxn>
                <a:cxn ang="T10">
                  <a:pos x="T4" y="T5"/>
                </a:cxn>
                <a:cxn ang="T11">
                  <a:pos x="T6" y="T7"/>
                </a:cxn>
              </a:cxnLst>
              <a:rect l="T12" t="T13" r="T14" b="T15"/>
              <a:pathLst>
                <a:path w="8268" h="987">
                  <a:moveTo>
                    <a:pt x="0" y="0"/>
                  </a:moveTo>
                  <a:lnTo>
                    <a:pt x="8268" y="0"/>
                  </a:lnTo>
                  <a:lnTo>
                    <a:pt x="8268" y="987"/>
                  </a:lnTo>
                  <a:lnTo>
                    <a:pt x="0" y="98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r>
                <a:rPr kumimoji="0" lang="fr-FR" altLang="x-none" sz="2800" b="1"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Métiers de l’enseignement, de l’éducation et de la formation</a:t>
              </a:r>
            </a:p>
          </p:txBody>
        </p:sp>
        <p:sp>
          <p:nvSpPr>
            <p:cNvPr id="14" name="AutoShape 18"/>
            <p:cNvSpPr>
              <a:spLocks noChangeArrowheads="1"/>
            </p:cNvSpPr>
            <p:nvPr/>
          </p:nvSpPr>
          <p:spPr bwMode="auto">
            <a:xfrm>
              <a:off x="3120552" y="1808307"/>
              <a:ext cx="5309809" cy="950913"/>
            </a:xfrm>
            <a:custGeom>
              <a:avLst/>
              <a:gdLst>
                <a:gd name="T0" fmla="*/ 0 w 12202"/>
                <a:gd name="T1" fmla="*/ 0 h 2645"/>
                <a:gd name="T2" fmla="*/ 0 w 12202"/>
                <a:gd name="T3" fmla="*/ 0 h 2645"/>
                <a:gd name="T4" fmla="*/ 0 w 12202"/>
                <a:gd name="T5" fmla="*/ 0 h 2645"/>
                <a:gd name="T6" fmla="*/ 0 w 12202"/>
                <a:gd name="T7" fmla="*/ 0 h 2645"/>
                <a:gd name="T8" fmla="*/ 0 60000 65536"/>
                <a:gd name="T9" fmla="*/ 0 60000 65536"/>
                <a:gd name="T10" fmla="*/ 0 60000 65536"/>
                <a:gd name="T11" fmla="*/ 0 60000 65536"/>
                <a:gd name="T12" fmla="*/ 0 w 12202"/>
                <a:gd name="T13" fmla="*/ 0 h 2645"/>
                <a:gd name="T14" fmla="*/ 12202 w 12202"/>
                <a:gd name="T15" fmla="*/ 2645 h 2645"/>
              </a:gdLst>
              <a:ahLst/>
              <a:cxnLst>
                <a:cxn ang="T8">
                  <a:pos x="T0" y="T1"/>
                </a:cxn>
                <a:cxn ang="T9">
                  <a:pos x="T2" y="T3"/>
                </a:cxn>
                <a:cxn ang="T10">
                  <a:pos x="T4" y="T5"/>
                </a:cxn>
                <a:cxn ang="T11">
                  <a:pos x="T6" y="T7"/>
                </a:cxn>
              </a:cxnLst>
              <a:rect l="T12" t="T13" r="T14" b="T15"/>
              <a:pathLst>
                <a:path w="12202" h="2645">
                  <a:moveTo>
                    <a:pt x="0" y="0"/>
                  </a:moveTo>
                  <a:lnTo>
                    <a:pt x="12202" y="0"/>
                  </a:lnTo>
                  <a:lnTo>
                    <a:pt x="12202" y="2645"/>
                  </a:lnTo>
                  <a:lnTo>
                    <a:pt x="0" y="2645"/>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47680" tIns="123840" rIns="247680" bIns="123840" anchor="ctr"/>
            <a:lstStyle>
              <a:lvl1pPr marL="24161750" indent="-24161750">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1pPr>
              <a:lvl2pPr marL="431800" indent="-215900">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9pPr>
            </a:lstStyle>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Professeur d’EPS en lycées et collèges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Professeur des écoles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lang="fr-FR" altLang="x-none" sz="2200" kern="1200" dirty="0">
                  <a:latin typeface="Source Sans Pro" panose="020B0503030403020204" pitchFamily="34" charset="0"/>
                  <a:ea typeface="Source Sans Pro" panose="020B0503030403020204" pitchFamily="34" charset="0"/>
                </a:rPr>
                <a:t>Conseiller Principal d’</a:t>
              </a:r>
              <a:r>
                <a:rPr lang="fr-FR" altLang="x-none" sz="2200" kern="1200" dirty="0" err="1">
                  <a:latin typeface="Source Sans Pro" panose="020B0503030403020204" pitchFamily="34" charset="0"/>
                  <a:ea typeface="Source Sans Pro" panose="020B0503030403020204" pitchFamily="34" charset="0"/>
                </a:rPr>
                <a:t>Education</a:t>
              </a:r>
              <a:endParaRPr lang="fr-FR" altLang="x-none" sz="2200" kern="1200" dirty="0">
                <a:latin typeface="Source Sans Pro" panose="020B0503030403020204" pitchFamily="34" charset="0"/>
                <a:ea typeface="Source Sans Pro" panose="020B0503030403020204" pitchFamily="34" charset="0"/>
              </a:endParaRP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err="1">
                  <a:ln>
                    <a:noFill/>
                  </a:ln>
                  <a:effectLst/>
                  <a:uLnTx/>
                  <a:uFillTx/>
                  <a:latin typeface="Source Sans Pro" panose="020B0503030403020204" pitchFamily="34" charset="0"/>
                  <a:ea typeface="Source Sans Pro" panose="020B0503030403020204" pitchFamily="34" charset="0"/>
                </a:rPr>
                <a:t>Educateur</a:t>
              </a: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 territorial des APS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Responsable de formation dans les secteurs éducatif et sportif</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lang="fr-FR" altLang="x-none" sz="2200" kern="1200" dirty="0">
                  <a:latin typeface="Source Sans Pro" panose="020B0503030403020204" pitchFamily="34" charset="0"/>
                  <a:ea typeface="Source Sans Pro" panose="020B0503030403020204" pitchFamily="34" charset="0"/>
                </a:rPr>
                <a:t>Médiateur sportif</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Animateur socio-culturel</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lang="fr-FR" altLang="x-none" sz="2200" kern="1200" dirty="0">
                  <a:latin typeface="Source Sans Pro" panose="020B0503030403020204" pitchFamily="34" charset="0"/>
                  <a:ea typeface="Source Sans Pro" panose="020B0503030403020204" pitchFamily="34" charset="0"/>
                </a:rPr>
                <a:t>Chargé de mission sport et citoyenneté</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Agent de développement fédération multisports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Recherche et formation…</a:t>
              </a:r>
            </a:p>
          </p:txBody>
        </p:sp>
        <p:pic>
          <p:nvPicPr>
            <p:cNvPr id="1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3057525"/>
              <a:ext cx="451961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 name="AutoShape 26"/>
            <p:cNvSpPr>
              <a:spLocks noChangeArrowheads="1"/>
            </p:cNvSpPr>
            <p:nvPr/>
          </p:nvSpPr>
          <p:spPr bwMode="auto">
            <a:xfrm>
              <a:off x="3120552" y="3923893"/>
              <a:ext cx="5616624" cy="1409799"/>
            </a:xfrm>
            <a:custGeom>
              <a:avLst/>
              <a:gdLst>
                <a:gd name="T0" fmla="*/ 0 w 14173"/>
                <a:gd name="T1" fmla="*/ 0 h 3142"/>
                <a:gd name="T2" fmla="*/ 0 w 14173"/>
                <a:gd name="T3" fmla="*/ 0 h 3142"/>
                <a:gd name="T4" fmla="*/ 0 w 14173"/>
                <a:gd name="T5" fmla="*/ 0 h 3142"/>
                <a:gd name="T6" fmla="*/ 0 w 14173"/>
                <a:gd name="T7" fmla="*/ 0 h 3142"/>
                <a:gd name="T8" fmla="*/ 0 60000 65536"/>
                <a:gd name="T9" fmla="*/ 0 60000 65536"/>
                <a:gd name="T10" fmla="*/ 0 60000 65536"/>
                <a:gd name="T11" fmla="*/ 0 60000 65536"/>
                <a:gd name="T12" fmla="*/ 0 w 14173"/>
                <a:gd name="T13" fmla="*/ 0 h 3142"/>
                <a:gd name="T14" fmla="*/ 14518 w 14173"/>
                <a:gd name="T15" fmla="*/ 3220 h 3142"/>
              </a:gdLst>
              <a:ahLst/>
              <a:cxnLst>
                <a:cxn ang="T8">
                  <a:pos x="T0" y="T1"/>
                </a:cxn>
                <a:cxn ang="T9">
                  <a:pos x="T2" y="T3"/>
                </a:cxn>
                <a:cxn ang="T10">
                  <a:pos x="T4" y="T5"/>
                </a:cxn>
                <a:cxn ang="T11">
                  <a:pos x="T6" y="T7"/>
                </a:cxn>
              </a:cxnLst>
              <a:rect l="T12" t="T13" r="T14" b="T15"/>
              <a:pathLst>
                <a:path w="14173" h="3142">
                  <a:moveTo>
                    <a:pt x="0" y="0"/>
                  </a:moveTo>
                  <a:lnTo>
                    <a:pt x="14518" y="0"/>
                  </a:lnTo>
                  <a:lnTo>
                    <a:pt x="14518" y="3218"/>
                  </a:lnTo>
                  <a:lnTo>
                    <a:pt x="0" y="321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47680" tIns="123840" rIns="247680" bIns="123840" anchor="ctr"/>
            <a:lstStyle>
              <a:lvl1pPr marL="24161750" indent="-24161750">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1pPr>
              <a:lvl2pPr marL="431800" indent="-215900">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9pPr>
            </a:lstStyle>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Directeur de structure de loisirs sportifs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Chef de projet dans les métiers du sport, du tourisme et de l’aménagement territorial</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Chargé de développement dans les collectivités territoriales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Chargé d’études pour l’évaluation des politiques sportives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Agent de développement pour les fédérations, </a:t>
              </a:r>
            </a:p>
            <a:p>
              <a:pPr marL="215900" marR="0" lvl="1" indent="0" defTabSz="914400" rtl="0" eaLnBrk="0" fontAlgn="base" latinLnBrk="0" hangingPunct="0">
                <a:lnSpc>
                  <a:spcPct val="90000"/>
                </a:lnSpc>
                <a:spcBef>
                  <a:spcPct val="0"/>
                </a:spcBef>
                <a:spcAft>
                  <a:spcPct val="0"/>
                </a:spcAft>
                <a:buClr>
                  <a:srgbClr val="003366"/>
                </a:buClr>
                <a:buSzTx/>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      les ligues ou les comités sportifs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fr-FR" altLang="x-none" sz="2200" kern="1200" dirty="0">
                  <a:latin typeface="Source Sans Pro" panose="020B0503030403020204" pitchFamily="34" charset="0"/>
                  <a:ea typeface="Source Sans Pro" panose="020B0503030403020204" pitchFamily="34" charset="0"/>
                </a:rPr>
                <a:t>Commercial sportif</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err="1">
                  <a:ln>
                    <a:noFill/>
                  </a:ln>
                  <a:effectLst/>
                  <a:uLnTx/>
                  <a:uFillTx/>
                  <a:latin typeface="Source Sans Pro" panose="020B0503030403020204" pitchFamily="34" charset="0"/>
                  <a:ea typeface="Source Sans Pro" panose="020B0503030403020204" pitchFamily="34" charset="0"/>
                </a:rPr>
                <a:t>Auto-entrepreneur</a:t>
              </a: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 événementiel sportif</a:t>
              </a:r>
            </a:p>
            <a:p>
              <a:pPr marL="558800" lvl="1" indent="-342900" defTabSz="914400" rtl="0" eaLnBrk="0" fontAlgn="base" hangingPunct="0">
                <a:lnSpc>
                  <a:spcPct val="90000"/>
                </a:lnSpc>
                <a:spcBef>
                  <a:spcPct val="0"/>
                </a:spcBef>
                <a:spcAft>
                  <a:spcPct val="0"/>
                </a:spcAft>
                <a:buClr>
                  <a:srgbClr val="003366"/>
                </a:buClr>
                <a:buFont typeface="Arial" panose="020B0604020202020204" pitchFamily="34" charset="0"/>
                <a:buChar char="•"/>
                <a:defRPr/>
              </a:pPr>
              <a:r>
                <a:rPr lang="fr-FR" altLang="x-none" sz="2200" kern="1200" dirty="0">
                  <a:latin typeface="Source Sans Pro" panose="020B0503030403020204" pitchFamily="34" charset="0"/>
                  <a:ea typeface="Source Sans Pro" panose="020B0503030403020204" pitchFamily="34" charset="0"/>
                </a:rPr>
                <a:t>Chargé des partenariats et de la communication…</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endPar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endParaRPr>
            </a:p>
          </p:txBody>
        </p:sp>
        <p:sp>
          <p:nvSpPr>
            <p:cNvPr id="17" name="Rectangle 16"/>
            <p:cNvSpPr/>
            <p:nvPr/>
          </p:nvSpPr>
          <p:spPr>
            <a:xfrm>
              <a:off x="364289" y="4310867"/>
              <a:ext cx="2837282" cy="317926"/>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x-none" sz="2800" b="1"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Management du Sport</a:t>
              </a:r>
            </a:p>
          </p:txBody>
        </p:sp>
      </p:grpSp>
    </p:spTree>
    <p:extLst>
      <p:ext uri="{BB962C8B-B14F-4D97-AF65-F5344CB8AC3E}">
        <p14:creationId xmlns:p14="http://schemas.microsoft.com/office/powerpoint/2010/main" val="35397080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67</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débouchés de nos formations</a:t>
            </a:r>
          </a:p>
        </p:txBody>
      </p:sp>
      <p:sp>
        <p:nvSpPr>
          <p:cNvPr id="4" name="AutoShape 24"/>
          <p:cNvSpPr>
            <a:spLocks noChangeArrowheads="1"/>
          </p:cNvSpPr>
          <p:nvPr/>
        </p:nvSpPr>
        <p:spPr bwMode="auto">
          <a:xfrm>
            <a:off x="1278880" y="2687648"/>
            <a:ext cx="4089775" cy="360362"/>
          </a:xfrm>
          <a:custGeom>
            <a:avLst/>
            <a:gdLst>
              <a:gd name="T0" fmla="*/ 1 w 9339"/>
              <a:gd name="T1" fmla="*/ 0 h 984"/>
              <a:gd name="T2" fmla="*/ 1 w 9339"/>
              <a:gd name="T3" fmla="*/ 0 h 984"/>
              <a:gd name="T4" fmla="*/ 0 w 9339"/>
              <a:gd name="T5" fmla="*/ 0 h 984"/>
              <a:gd name="T6" fmla="*/ 1 w 9339"/>
              <a:gd name="T7" fmla="*/ 0 h 984"/>
              <a:gd name="T8" fmla="*/ 0 60000 65536"/>
              <a:gd name="T9" fmla="*/ 0 60000 65536"/>
              <a:gd name="T10" fmla="*/ 0 60000 65536"/>
              <a:gd name="T11" fmla="*/ 0 60000 65536"/>
              <a:gd name="T12" fmla="*/ 0 w 9339"/>
              <a:gd name="T13" fmla="*/ 0 h 984"/>
              <a:gd name="T14" fmla="*/ 9567 w 9339"/>
              <a:gd name="T15" fmla="*/ 1010 h 984"/>
            </a:gdLst>
            <a:ahLst/>
            <a:cxnLst>
              <a:cxn ang="T8">
                <a:pos x="T0" y="T1"/>
              </a:cxn>
              <a:cxn ang="T9">
                <a:pos x="T2" y="T3"/>
              </a:cxn>
              <a:cxn ang="T10">
                <a:pos x="T4" y="T5"/>
              </a:cxn>
              <a:cxn ang="T11">
                <a:pos x="T6" y="T7"/>
              </a:cxn>
            </a:cxnLst>
            <a:rect l="T12" t="T13" r="T14" b="T15"/>
            <a:pathLst>
              <a:path w="9339" h="984">
                <a:moveTo>
                  <a:pt x="0" y="0"/>
                </a:moveTo>
                <a:lnTo>
                  <a:pt x="9567" y="0"/>
                </a:lnTo>
                <a:lnTo>
                  <a:pt x="9567" y="1008"/>
                </a:lnTo>
                <a:lnTo>
                  <a:pt x="0" y="100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9pPr>
          </a:lstStyle>
          <a:p>
            <a:pPr algn="ctr"/>
            <a:r>
              <a:rPr lang="fr-FR" altLang="x-none" b="1" dirty="0">
                <a:latin typeface="Source Sans Pro" panose="020B0503030403020204" pitchFamily="34" charset="0"/>
                <a:ea typeface="Source Sans Pro" panose="020B0503030403020204" pitchFamily="34" charset="0"/>
              </a:rPr>
              <a:t>Activité Physique Adaptée </a:t>
            </a:r>
          </a:p>
          <a:p>
            <a:pPr algn="ctr"/>
            <a:r>
              <a:rPr lang="fr-FR" altLang="x-none" b="1" dirty="0">
                <a:latin typeface="Source Sans Pro" panose="020B0503030403020204" pitchFamily="34" charset="0"/>
                <a:ea typeface="Source Sans Pro" panose="020B0503030403020204" pitchFamily="34" charset="0"/>
              </a:rPr>
              <a:t>et Santé</a:t>
            </a:r>
          </a:p>
        </p:txBody>
      </p:sp>
      <p:sp>
        <p:nvSpPr>
          <p:cNvPr id="5" name="Line 27"/>
          <p:cNvSpPr>
            <a:spLocks noChangeShapeType="1"/>
          </p:cNvSpPr>
          <p:nvPr/>
        </p:nvSpPr>
        <p:spPr bwMode="auto">
          <a:xfrm>
            <a:off x="1624856" y="4253561"/>
            <a:ext cx="8413750" cy="0"/>
          </a:xfrm>
          <a:prstGeom prst="line">
            <a:avLst/>
          </a:prstGeom>
          <a:noFill/>
          <a:ln w="6480">
            <a:solidFill>
              <a:srgbClr val="003366"/>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7" name="AutoShape 8"/>
          <p:cNvSpPr>
            <a:spLocks noChangeArrowheads="1"/>
          </p:cNvSpPr>
          <p:nvPr/>
        </p:nvSpPr>
        <p:spPr bwMode="auto">
          <a:xfrm>
            <a:off x="1347734" y="5359346"/>
            <a:ext cx="3952066" cy="657225"/>
          </a:xfrm>
          <a:custGeom>
            <a:avLst/>
            <a:gdLst>
              <a:gd name="T0" fmla="*/ 23 w 8687"/>
              <a:gd name="T1" fmla="*/ 1 h 984"/>
              <a:gd name="T2" fmla="*/ 12 w 8687"/>
              <a:gd name="T3" fmla="*/ 2 h 984"/>
              <a:gd name="T4" fmla="*/ 0 w 8687"/>
              <a:gd name="T5" fmla="*/ 1 h 984"/>
              <a:gd name="T6" fmla="*/ 12 w 8687"/>
              <a:gd name="T7" fmla="*/ 0 h 984"/>
              <a:gd name="T8" fmla="*/ 0 60000 65536"/>
              <a:gd name="T9" fmla="*/ 1 60000 65536"/>
              <a:gd name="T10" fmla="*/ 2 60000 65536"/>
              <a:gd name="T11" fmla="*/ 3 60000 65536"/>
              <a:gd name="T12" fmla="*/ 0 w 8687"/>
              <a:gd name="T13" fmla="*/ 0 h 984"/>
              <a:gd name="T14" fmla="*/ 8687 w 8687"/>
              <a:gd name="T15" fmla="*/ 984 h 984"/>
            </a:gdLst>
            <a:ahLst/>
            <a:cxnLst>
              <a:cxn ang="T8">
                <a:pos x="T0" y="T1"/>
              </a:cxn>
              <a:cxn ang="T9">
                <a:pos x="T2" y="T3"/>
              </a:cxn>
              <a:cxn ang="T10">
                <a:pos x="T4" y="T5"/>
              </a:cxn>
              <a:cxn ang="T11">
                <a:pos x="T6" y="T7"/>
              </a:cxn>
            </a:cxnLst>
            <a:rect l="T12" t="T13" r="T14" b="T15"/>
            <a:pathLst>
              <a:path w="8687" h="984">
                <a:moveTo>
                  <a:pt x="0" y="0"/>
                </a:moveTo>
                <a:lnTo>
                  <a:pt x="8687" y="0"/>
                </a:lnTo>
                <a:lnTo>
                  <a:pt x="8687" y="984"/>
                </a:lnTo>
                <a:lnTo>
                  <a:pt x="0" y="984"/>
                </a:lnTo>
                <a:lnTo>
                  <a:pt x="0" y="0"/>
                </a:lnTo>
                <a:close/>
              </a:path>
            </a:pathLst>
          </a:custGeom>
          <a:noFill/>
          <a:ln w="9525">
            <a:noFill/>
            <a:round/>
            <a:headEnd/>
            <a:tailEnd/>
          </a:ln>
        </p:spPr>
        <p:txBody>
          <a:bodyPr lIns="90000" tIns="46800" rIns="90000" bIns="46800" anchor="ctr"/>
          <a:lstStyle>
            <a:lvl1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9pPr>
          </a:lstStyle>
          <a:p>
            <a:pPr algn="ctr"/>
            <a:r>
              <a:rPr lang="fr-FR" altLang="x-none" b="1" dirty="0">
                <a:latin typeface="Source Sans Pro" panose="020B0503030403020204" pitchFamily="34" charset="0"/>
                <a:ea typeface="Source Sans Pro" panose="020B0503030403020204" pitchFamily="34" charset="0"/>
              </a:rPr>
              <a:t>Entraînement, Optimisation </a:t>
            </a:r>
          </a:p>
          <a:p>
            <a:pPr algn="ctr"/>
            <a:r>
              <a:rPr lang="fr-FR" altLang="x-none" b="1" dirty="0">
                <a:latin typeface="Source Sans Pro" panose="020B0503030403020204" pitchFamily="34" charset="0"/>
                <a:ea typeface="Source Sans Pro" panose="020B0503030403020204" pitchFamily="34" charset="0"/>
              </a:rPr>
              <a:t>de la Performance Sportive</a:t>
            </a: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731" y="7190458"/>
            <a:ext cx="42291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AutoShape 10"/>
          <p:cNvSpPr>
            <a:spLocks noChangeArrowheads="1"/>
          </p:cNvSpPr>
          <p:nvPr/>
        </p:nvSpPr>
        <p:spPr bwMode="auto">
          <a:xfrm>
            <a:off x="5207179" y="5190955"/>
            <a:ext cx="5184576" cy="1406425"/>
          </a:xfrm>
          <a:custGeom>
            <a:avLst/>
            <a:gdLst>
              <a:gd name="T0" fmla="*/ 0 w 11687"/>
              <a:gd name="T1" fmla="*/ 0 h 3368"/>
              <a:gd name="T2" fmla="*/ 0 w 11687"/>
              <a:gd name="T3" fmla="*/ 0 h 3368"/>
              <a:gd name="T4" fmla="*/ 0 w 11687"/>
              <a:gd name="T5" fmla="*/ 0 h 3368"/>
              <a:gd name="T6" fmla="*/ 0 w 11687"/>
              <a:gd name="T7" fmla="*/ 0 h 3368"/>
              <a:gd name="T8" fmla="*/ 0 60000 65536"/>
              <a:gd name="T9" fmla="*/ 0 60000 65536"/>
              <a:gd name="T10" fmla="*/ 0 60000 65536"/>
              <a:gd name="T11" fmla="*/ 0 60000 65536"/>
              <a:gd name="T12" fmla="*/ 0 w 11687"/>
              <a:gd name="T13" fmla="*/ 0 h 3368"/>
              <a:gd name="T14" fmla="*/ 11687 w 11687"/>
              <a:gd name="T15" fmla="*/ 3368 h 3368"/>
            </a:gdLst>
            <a:ahLst/>
            <a:cxnLst>
              <a:cxn ang="T8">
                <a:pos x="T0" y="T1"/>
              </a:cxn>
              <a:cxn ang="T9">
                <a:pos x="T2" y="T3"/>
              </a:cxn>
              <a:cxn ang="T10">
                <a:pos x="T4" y="T5"/>
              </a:cxn>
              <a:cxn ang="T11">
                <a:pos x="T6" y="T7"/>
              </a:cxn>
            </a:cxnLst>
            <a:rect l="T12" t="T13" r="T14" b="T15"/>
            <a:pathLst>
              <a:path w="11687" h="3368">
                <a:moveTo>
                  <a:pt x="0" y="0"/>
                </a:moveTo>
                <a:lnTo>
                  <a:pt x="11687" y="0"/>
                </a:lnTo>
                <a:lnTo>
                  <a:pt x="11687" y="3368"/>
                </a:lnTo>
                <a:lnTo>
                  <a:pt x="0" y="336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47680" tIns="123840" rIns="247680" bIns="123840" anchor="ctr"/>
          <a:lstStyle>
            <a:lvl1pPr marL="24161750" indent="-24161750">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1pPr>
            <a:lvl2pPr marL="431800" indent="-215900">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9pPr>
          </a:lstStyle>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Entraîneur</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Chef de projets au sein d’une fédération sportive</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Chargé de </a:t>
            </a:r>
            <a:r>
              <a:rPr lang="fr-FR" altLang="x-none" sz="2000" dirty="0" err="1">
                <a:latin typeface="Source Sans Pro" panose="020B0503030403020204" pitchFamily="34" charset="0"/>
                <a:ea typeface="Source Sans Pro" panose="020B0503030403020204" pitchFamily="34" charset="0"/>
              </a:rPr>
              <a:t>réathlétisation</a:t>
            </a:r>
            <a:endParaRPr lang="fr-FR" altLang="x-none" sz="2000" dirty="0">
              <a:latin typeface="Source Sans Pro" panose="020B0503030403020204" pitchFamily="34" charset="0"/>
              <a:ea typeface="Source Sans Pro" panose="020B0503030403020204" pitchFamily="34" charset="0"/>
            </a:endParaRP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Analyste vidéo</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Préparateur physique ou mental</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Conseiller technique et de développement </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Ingénieur conseil ou ingénieur chargé </a:t>
            </a:r>
            <a:br>
              <a:rPr lang="fr-FR" altLang="x-none" sz="2000" dirty="0">
                <a:latin typeface="Source Sans Pro" panose="020B0503030403020204" pitchFamily="34" charset="0"/>
                <a:ea typeface="Source Sans Pro" panose="020B0503030403020204" pitchFamily="34" charset="0"/>
              </a:rPr>
            </a:br>
            <a:r>
              <a:rPr lang="fr-FR" altLang="x-none" sz="2000" dirty="0">
                <a:latin typeface="Source Sans Pro" panose="020B0503030403020204" pitchFamily="34" charset="0"/>
                <a:ea typeface="Source Sans Pro" panose="020B0503030403020204" pitchFamily="34" charset="0"/>
              </a:rPr>
              <a:t>de Recherche et Développement</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Recherche et formation…</a:t>
            </a:r>
          </a:p>
        </p:txBody>
      </p:sp>
      <p:sp>
        <p:nvSpPr>
          <p:cNvPr id="10" name="Rectangle 9"/>
          <p:cNvSpPr/>
          <p:nvPr/>
        </p:nvSpPr>
        <p:spPr>
          <a:xfrm>
            <a:off x="5167107" y="1668238"/>
            <a:ext cx="5264720" cy="2585323"/>
          </a:xfrm>
          <a:prstGeom prst="rect">
            <a:avLst/>
          </a:prstGeom>
        </p:spPr>
        <p:txBody>
          <a:bodyPr wrap="square">
            <a:spAutoFit/>
          </a:bodyPr>
          <a:lstStyle/>
          <a:p>
            <a:pPr marL="800100" lvl="1" indent="-342900">
              <a:lnSpc>
                <a:spcPct val="90000"/>
              </a:lnSpc>
              <a:buClr>
                <a:srgbClr val="003366"/>
              </a:buClr>
              <a:buFont typeface="Arial" panose="020B0604020202020204" pitchFamily="34" charset="0"/>
              <a:buChar char="•"/>
            </a:pPr>
            <a:r>
              <a:rPr lang="fr-FR" altLang="x-none" sz="2000" dirty="0"/>
              <a:t>Enseignant en APA en milieu hospitalier</a:t>
            </a:r>
          </a:p>
          <a:p>
            <a:pPr marL="800100" lvl="1" indent="-342900">
              <a:lnSpc>
                <a:spcPct val="90000"/>
              </a:lnSpc>
              <a:buClr>
                <a:srgbClr val="003366"/>
              </a:buClr>
              <a:buFont typeface="Arial" panose="020B0604020202020204" pitchFamily="34" charset="0"/>
              <a:buChar char="•"/>
            </a:pPr>
            <a:r>
              <a:rPr lang="fr-FR" altLang="x-none" sz="2000" dirty="0"/>
              <a:t>Coordinateur sport, santé bien-être</a:t>
            </a:r>
          </a:p>
          <a:p>
            <a:pPr marL="800100" lvl="1" indent="-342900">
              <a:lnSpc>
                <a:spcPct val="90000"/>
              </a:lnSpc>
              <a:buClr>
                <a:srgbClr val="003366"/>
              </a:buClr>
              <a:buFont typeface="Arial" panose="020B0604020202020204" pitchFamily="34" charset="0"/>
              <a:buChar char="•"/>
            </a:pPr>
            <a:r>
              <a:rPr lang="fr-FR" altLang="x-none" sz="2000" dirty="0"/>
              <a:t>Chargé de projet ou d’enseignement dans un IME, au sein d’une structure médicale ou paramédicale,</a:t>
            </a:r>
          </a:p>
          <a:p>
            <a:pPr marL="800100" lvl="1" indent="-342900">
              <a:lnSpc>
                <a:spcPct val="90000"/>
              </a:lnSpc>
              <a:buClr>
                <a:srgbClr val="003366"/>
              </a:buClr>
              <a:buFont typeface="Arial" panose="020B0604020202020204" pitchFamily="34" charset="0"/>
              <a:buChar char="•"/>
            </a:pPr>
            <a:r>
              <a:rPr lang="fr-FR" altLang="x-none" sz="2000" dirty="0"/>
              <a:t>Chargé de développement handisport,</a:t>
            </a:r>
          </a:p>
          <a:p>
            <a:pPr marL="800100" lvl="1" indent="-342900">
              <a:lnSpc>
                <a:spcPct val="90000"/>
              </a:lnSpc>
              <a:buClr>
                <a:srgbClr val="003366"/>
              </a:buClr>
              <a:buFont typeface="Arial" panose="020B0604020202020204" pitchFamily="34" charset="0"/>
              <a:buChar char="•"/>
            </a:pPr>
            <a:r>
              <a:rPr lang="fr-FR" altLang="x-none" sz="2000" dirty="0"/>
              <a:t>Enseignant en APA en profession libérale pour personnes atteintes de maladies chroniques …</a:t>
            </a:r>
          </a:p>
        </p:txBody>
      </p:sp>
      <p:sp>
        <p:nvSpPr>
          <p:cNvPr id="11" name="Line 27"/>
          <p:cNvSpPr>
            <a:spLocks noChangeShapeType="1"/>
          </p:cNvSpPr>
          <p:nvPr/>
        </p:nvSpPr>
        <p:spPr bwMode="auto">
          <a:xfrm>
            <a:off x="1624856" y="7578154"/>
            <a:ext cx="8413750" cy="0"/>
          </a:xfrm>
          <a:prstGeom prst="line">
            <a:avLst/>
          </a:prstGeom>
          <a:noFill/>
          <a:ln w="6480">
            <a:solidFill>
              <a:srgbClr val="003366"/>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12" name="AutoShape 8"/>
          <p:cNvSpPr>
            <a:spLocks noChangeArrowheads="1"/>
          </p:cNvSpPr>
          <p:nvPr/>
        </p:nvSpPr>
        <p:spPr bwMode="auto">
          <a:xfrm>
            <a:off x="1505792" y="8192921"/>
            <a:ext cx="3952066" cy="657225"/>
          </a:xfrm>
          <a:custGeom>
            <a:avLst/>
            <a:gdLst>
              <a:gd name="T0" fmla="*/ 23 w 8687"/>
              <a:gd name="T1" fmla="*/ 1 h 984"/>
              <a:gd name="T2" fmla="*/ 12 w 8687"/>
              <a:gd name="T3" fmla="*/ 2 h 984"/>
              <a:gd name="T4" fmla="*/ 0 w 8687"/>
              <a:gd name="T5" fmla="*/ 1 h 984"/>
              <a:gd name="T6" fmla="*/ 12 w 8687"/>
              <a:gd name="T7" fmla="*/ 0 h 984"/>
              <a:gd name="T8" fmla="*/ 0 60000 65536"/>
              <a:gd name="T9" fmla="*/ 1 60000 65536"/>
              <a:gd name="T10" fmla="*/ 2 60000 65536"/>
              <a:gd name="T11" fmla="*/ 3 60000 65536"/>
              <a:gd name="T12" fmla="*/ 0 w 8687"/>
              <a:gd name="T13" fmla="*/ 0 h 984"/>
              <a:gd name="T14" fmla="*/ 8687 w 8687"/>
              <a:gd name="T15" fmla="*/ 984 h 984"/>
            </a:gdLst>
            <a:ahLst/>
            <a:cxnLst>
              <a:cxn ang="T8">
                <a:pos x="T0" y="T1"/>
              </a:cxn>
              <a:cxn ang="T9">
                <a:pos x="T2" y="T3"/>
              </a:cxn>
              <a:cxn ang="T10">
                <a:pos x="T4" y="T5"/>
              </a:cxn>
              <a:cxn ang="T11">
                <a:pos x="T6" y="T7"/>
              </a:cxn>
            </a:cxnLst>
            <a:rect l="T12" t="T13" r="T14" b="T15"/>
            <a:pathLst>
              <a:path w="8687" h="984">
                <a:moveTo>
                  <a:pt x="0" y="0"/>
                </a:moveTo>
                <a:lnTo>
                  <a:pt x="8687" y="0"/>
                </a:lnTo>
                <a:lnTo>
                  <a:pt x="8687" y="984"/>
                </a:lnTo>
                <a:lnTo>
                  <a:pt x="0" y="984"/>
                </a:lnTo>
                <a:lnTo>
                  <a:pt x="0" y="0"/>
                </a:lnTo>
                <a:close/>
              </a:path>
            </a:pathLst>
          </a:custGeom>
          <a:noFill/>
          <a:ln w="9525">
            <a:noFill/>
            <a:round/>
            <a:headEnd/>
            <a:tailEnd/>
          </a:ln>
        </p:spPr>
        <p:txBody>
          <a:bodyPr lIns="90000" tIns="46800" rIns="90000" bIns="46800" anchor="ctr"/>
          <a:lstStyle>
            <a:lvl1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9pPr>
          </a:lstStyle>
          <a:p>
            <a:pPr algn="ctr"/>
            <a:r>
              <a:rPr lang="fr-FR" altLang="x-none" b="1" dirty="0">
                <a:latin typeface="Source Sans Pro" panose="020B0503030403020204" pitchFamily="34" charset="0"/>
                <a:ea typeface="Source Sans Pro" panose="020B0503030403020204" pitchFamily="34" charset="0"/>
              </a:rPr>
              <a:t>Licence professionnelle </a:t>
            </a:r>
          </a:p>
          <a:p>
            <a:pPr algn="ctr"/>
            <a:r>
              <a:rPr lang="fr-FR" altLang="x-none" b="1" dirty="0">
                <a:latin typeface="Source Sans Pro" panose="020B0503030403020204" pitchFamily="34" charset="0"/>
                <a:ea typeface="Source Sans Pro" panose="020B0503030403020204" pitchFamily="34" charset="0"/>
              </a:rPr>
              <a:t>Activités Aquatiques </a:t>
            </a:r>
          </a:p>
          <a:p>
            <a:pPr algn="ctr"/>
            <a:endParaRPr lang="fr-FR" altLang="x-none" sz="2000" b="1" dirty="0">
              <a:solidFill>
                <a:srgbClr val="003366"/>
              </a:solidFill>
            </a:endParaRPr>
          </a:p>
        </p:txBody>
      </p:sp>
      <p:sp>
        <p:nvSpPr>
          <p:cNvPr id="13" name="AutoShape 10"/>
          <p:cNvSpPr>
            <a:spLocks noChangeArrowheads="1"/>
          </p:cNvSpPr>
          <p:nvPr/>
        </p:nvSpPr>
        <p:spPr bwMode="auto">
          <a:xfrm>
            <a:off x="5221686" y="7818322"/>
            <a:ext cx="5184576" cy="1406425"/>
          </a:xfrm>
          <a:custGeom>
            <a:avLst/>
            <a:gdLst>
              <a:gd name="T0" fmla="*/ 0 w 11687"/>
              <a:gd name="T1" fmla="*/ 0 h 3368"/>
              <a:gd name="T2" fmla="*/ 0 w 11687"/>
              <a:gd name="T3" fmla="*/ 0 h 3368"/>
              <a:gd name="T4" fmla="*/ 0 w 11687"/>
              <a:gd name="T5" fmla="*/ 0 h 3368"/>
              <a:gd name="T6" fmla="*/ 0 w 11687"/>
              <a:gd name="T7" fmla="*/ 0 h 3368"/>
              <a:gd name="T8" fmla="*/ 0 60000 65536"/>
              <a:gd name="T9" fmla="*/ 0 60000 65536"/>
              <a:gd name="T10" fmla="*/ 0 60000 65536"/>
              <a:gd name="T11" fmla="*/ 0 60000 65536"/>
              <a:gd name="T12" fmla="*/ 0 w 11687"/>
              <a:gd name="T13" fmla="*/ 0 h 3368"/>
              <a:gd name="T14" fmla="*/ 11687 w 11687"/>
              <a:gd name="T15" fmla="*/ 3368 h 3368"/>
            </a:gdLst>
            <a:ahLst/>
            <a:cxnLst>
              <a:cxn ang="T8">
                <a:pos x="T0" y="T1"/>
              </a:cxn>
              <a:cxn ang="T9">
                <a:pos x="T2" y="T3"/>
              </a:cxn>
              <a:cxn ang="T10">
                <a:pos x="T4" y="T5"/>
              </a:cxn>
              <a:cxn ang="T11">
                <a:pos x="T6" y="T7"/>
              </a:cxn>
            </a:cxnLst>
            <a:rect l="T12" t="T13" r="T14" b="T15"/>
            <a:pathLst>
              <a:path w="11687" h="3368">
                <a:moveTo>
                  <a:pt x="0" y="0"/>
                </a:moveTo>
                <a:lnTo>
                  <a:pt x="11687" y="0"/>
                </a:lnTo>
                <a:lnTo>
                  <a:pt x="11687" y="3368"/>
                </a:lnTo>
                <a:lnTo>
                  <a:pt x="0" y="336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47680" tIns="123840" rIns="247680" bIns="123840" anchor="ctr"/>
          <a:lstStyle>
            <a:lvl1pPr marL="24161750" indent="-24161750">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1pPr>
            <a:lvl2pPr marL="431800" indent="-215900">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9pPr>
          </a:lstStyle>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Maître Nageur Sauveteur</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Directeur de structure aquatique</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Chef de bassin</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Coach sportif (santé, publics spécifiques, enfants, </a:t>
            </a:r>
            <a:r>
              <a:rPr lang="fr-FR" altLang="x-none" sz="2000" dirty="0" err="1">
                <a:latin typeface="Source Sans Pro" panose="020B0503030403020204" pitchFamily="34" charset="0"/>
                <a:ea typeface="Source Sans Pro" panose="020B0503030403020204" pitchFamily="34" charset="0"/>
              </a:rPr>
              <a:t>aquaphobes</a:t>
            </a:r>
            <a:r>
              <a:rPr lang="fr-FR" altLang="x-none" sz="2000" dirty="0">
                <a:latin typeface="Source Sans Pro" panose="020B0503030403020204" pitchFamily="34" charset="0"/>
                <a:ea typeface="Source Sans Pro" panose="020B0503030403020204" pitchFamily="34" charset="0"/>
              </a:rPr>
              <a:t>, …) …</a:t>
            </a:r>
          </a:p>
        </p:txBody>
      </p:sp>
    </p:spTree>
    <p:extLst>
      <p:ext uri="{BB962C8B-B14F-4D97-AF65-F5344CB8AC3E}">
        <p14:creationId xmlns:p14="http://schemas.microsoft.com/office/powerpoint/2010/main" val="14158191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68</a:t>
            </a:fld>
            <a:endParaRPr lang="fr-FR"/>
          </a:p>
        </p:txBody>
      </p:sp>
      <p:graphicFrame>
        <p:nvGraphicFramePr>
          <p:cNvPr id="8" name="Graphique 7"/>
          <p:cNvGraphicFramePr>
            <a:graphicFrameLocks/>
          </p:cNvGraphicFramePr>
          <p:nvPr>
            <p:extLst>
              <p:ext uri="{D42A27DB-BD31-4B8C-83A1-F6EECF244321}">
                <p14:modId xmlns:p14="http://schemas.microsoft.com/office/powerpoint/2010/main" val="460979768"/>
              </p:ext>
            </p:extLst>
          </p:nvPr>
        </p:nvGraphicFramePr>
        <p:xfrm>
          <a:off x="863179" y="1"/>
          <a:ext cx="13465495" cy="9378353"/>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7991971" y="545464"/>
            <a:ext cx="6048672" cy="954107"/>
          </a:xfrm>
          <a:prstGeom prst="rect">
            <a:avLst/>
          </a:prstGeom>
          <a:noFill/>
        </p:spPr>
        <p:txBody>
          <a:bodyPr wrap="square" rtlCol="0">
            <a:spAutoFit/>
          </a:bodyPr>
          <a:lstStyle/>
          <a:p>
            <a:r>
              <a:rPr lang="fr-FR" sz="2800" b="1" dirty="0"/>
              <a:t>Toutes les informations sont disponibles sur notre </a:t>
            </a:r>
            <a:r>
              <a:rPr lang="fr-FR" sz="2800" b="1" dirty="0">
                <a:hlinkClick r:id="rId4"/>
              </a:rPr>
              <a:t>site internet</a:t>
            </a:r>
            <a:endParaRPr lang="fr-FR" sz="2800" b="1" dirty="0"/>
          </a:p>
        </p:txBody>
      </p:sp>
    </p:spTree>
    <p:extLst>
      <p:ext uri="{BB962C8B-B14F-4D97-AF65-F5344CB8AC3E}">
        <p14:creationId xmlns:p14="http://schemas.microsoft.com/office/powerpoint/2010/main" val="758916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701105" y="9595539"/>
            <a:ext cx="2091479" cy="430887"/>
          </a:xfrm>
        </p:spPr>
        <p:txBody>
          <a:bodyPr/>
          <a:lstStyle/>
          <a:p>
            <a:fld id="{935F9AA5-BE22-4C36-8B95-5AA10E261444}" type="slidenum">
              <a:rPr lang="fr-FR" smtClean="0"/>
              <a:pPr/>
              <a:t>7</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Découvrir l’UFR STAPS</a:t>
            </a:r>
          </a:p>
        </p:txBody>
      </p:sp>
      <p:sp>
        <p:nvSpPr>
          <p:cNvPr id="7" name="Rectangle 6"/>
          <p:cNvSpPr/>
          <p:nvPr/>
        </p:nvSpPr>
        <p:spPr bwMode="auto">
          <a:xfrm>
            <a:off x="1583259" y="1811437"/>
            <a:ext cx="11521280" cy="4955203"/>
          </a:xfrm>
          <a:prstGeom prst="rect">
            <a:avLst/>
          </a:prstGeom>
        </p:spPr>
        <p:txBody>
          <a:bodyPr wrap="square">
            <a:spAutoFit/>
          </a:bodyPr>
          <a:lstStyle/>
          <a:p>
            <a:pPr marL="342900" indent="-342900">
              <a:buFont typeface="Arial" panose="020B0604020202020204" pitchFamily="34" charset="0"/>
              <a:buChar char="•"/>
            </a:pPr>
            <a:r>
              <a:rPr lang="fr-FR" sz="3600" dirty="0">
                <a:latin typeface="Source Sans Pro" panose="020B0503030403020204" pitchFamily="34" charset="0"/>
                <a:ea typeface="Source Sans Pro" panose="020B0503030403020204" pitchFamily="34" charset="0"/>
                <a:hlinkClick r:id="rId2"/>
              </a:rPr>
              <a:t>Visite virtuelle du bâtiment STAPS</a:t>
            </a:r>
            <a:endParaRPr lang="fr-FR" sz="36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endParaRPr lang="fr-FR" sz="20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fr-FR" sz="3600" dirty="0">
                <a:latin typeface="Source Sans Pro" panose="020B0503030403020204" pitchFamily="34" charset="0"/>
                <a:ea typeface="Source Sans Pro" panose="020B0503030403020204" pitchFamily="34" charset="0"/>
                <a:hlinkClick r:id="rId3"/>
              </a:rPr>
              <a:t>Vidéo de présentation de l’UFR en 3 min</a:t>
            </a:r>
            <a:endParaRPr lang="fr-FR" sz="36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endParaRPr lang="fr-FR" sz="20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fr-FR" sz="3600" dirty="0">
                <a:latin typeface="Source Sans Pro" panose="020B0503030403020204" pitchFamily="34" charset="0"/>
                <a:ea typeface="Source Sans Pro" panose="020B0503030403020204" pitchFamily="34" charset="0"/>
              </a:rPr>
              <a:t>Université dans votre lycée (webinaires en janvier)</a:t>
            </a:r>
          </a:p>
          <a:p>
            <a:pPr marL="342900" indent="-342900">
              <a:buFont typeface="Arial" panose="020B0604020202020204" pitchFamily="34" charset="0"/>
              <a:buChar char="•"/>
            </a:pPr>
            <a:endParaRPr lang="fr-FR" sz="20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fr-FR" sz="3600" dirty="0">
                <a:latin typeface="Source Sans Pro" panose="020B0503030403020204" pitchFamily="34" charset="0"/>
                <a:ea typeface="Source Sans Pro" panose="020B0503030403020204" pitchFamily="34" charset="0"/>
                <a:hlinkClick r:id="rId4"/>
              </a:rPr>
              <a:t>Journée Portes Ouvertes</a:t>
            </a:r>
            <a:endParaRPr lang="fr-FR" sz="36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endParaRPr lang="fr-FR" sz="20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fr-FR" sz="3600" dirty="0">
                <a:latin typeface="Source Sans Pro" panose="020B0503030403020204" pitchFamily="34" charset="0"/>
                <a:ea typeface="Source Sans Pro" panose="020B0503030403020204" pitchFamily="34" charset="0"/>
                <a:hlinkClick r:id="rId5"/>
              </a:rPr>
              <a:t>L’université à l’essai (vacances février)</a:t>
            </a:r>
            <a:endParaRPr lang="fr-FR" sz="36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endParaRPr lang="fr-FR" sz="20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fr-FR" sz="3600" dirty="0">
                <a:latin typeface="Source Sans Pro" panose="020B0503030403020204" pitchFamily="34" charset="0"/>
                <a:ea typeface="Source Sans Pro" panose="020B0503030403020204" pitchFamily="34" charset="0"/>
                <a:hlinkClick r:id="rId6"/>
              </a:rPr>
              <a:t>Rubrique s’orienter sur notre site</a:t>
            </a:r>
            <a:endParaRPr lang="fr-FR" sz="3600" dirty="0">
              <a:latin typeface="Source Sans Pro" panose="020B0503030403020204" pitchFamily="34" charset="0"/>
              <a:ea typeface="Source Sans Pro" panose="020B0503030403020204" pitchFamily="34" charset="0"/>
            </a:endParaRPr>
          </a:p>
        </p:txBody>
      </p:sp>
      <p:pic>
        <p:nvPicPr>
          <p:cNvPr id="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7558" y="7011717"/>
            <a:ext cx="3038955" cy="22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395" y="6975713"/>
            <a:ext cx="3417123" cy="22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71452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871291" y="3041650"/>
            <a:ext cx="11091776" cy="2659190"/>
          </a:xfrm>
        </p:spPr>
        <p:txBody>
          <a:bodyPr/>
          <a:lstStyle/>
          <a:p>
            <a:pPr>
              <a:defRPr/>
            </a:pPr>
            <a:r>
              <a:rPr lang="fr-FR" dirty="0"/>
              <a:t>Notre offre de formation</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8</a:t>
            </a:fld>
            <a:endParaRPr lang="fr-FR"/>
          </a:p>
        </p:txBody>
      </p:sp>
    </p:spTree>
    <p:extLst>
      <p:ext uri="{BB962C8B-B14F-4D97-AF65-F5344CB8AC3E}">
        <p14:creationId xmlns:p14="http://schemas.microsoft.com/office/powerpoint/2010/main" val="271800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10440410" y="1052775"/>
            <a:ext cx="3815507" cy="777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9</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250551"/>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L’offre de formation STAPS à Nantes</a:t>
            </a:r>
          </a:p>
        </p:txBody>
      </p:sp>
      <p:sp>
        <p:nvSpPr>
          <p:cNvPr id="7" name="AutoShape 11"/>
          <p:cNvSpPr>
            <a:spLocks noChangeArrowheads="1"/>
          </p:cNvSpPr>
          <p:nvPr/>
        </p:nvSpPr>
        <p:spPr bwMode="auto">
          <a:xfrm>
            <a:off x="1160603" y="1821371"/>
            <a:ext cx="9952637" cy="759309"/>
          </a:xfrm>
          <a:prstGeom prst="roundRect">
            <a:avLst>
              <a:gd name="adj" fmla="val 16667"/>
            </a:avLst>
          </a:prstGeom>
          <a:solidFill>
            <a:schemeClr val="bg2">
              <a:lumMod val="50000"/>
            </a:schemeClr>
          </a:solidFill>
          <a:ln w="9525">
            <a:solidFill>
              <a:srgbClr val="FF950E"/>
            </a:solidFill>
            <a:round/>
            <a:headEnd/>
            <a:tailEnd/>
          </a:ln>
        </p:spPr>
        <p:txBody>
          <a:bodyPr wrap="none" lIns="90000" tIns="58607"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9pPr>
          </a:lstStyle>
          <a:p>
            <a:pPr algn="ctr"/>
            <a:r>
              <a:rPr lang="fr-FR" altLang="x-none" sz="3600" dirty="0">
                <a:solidFill>
                  <a:srgbClr val="FFFFFF"/>
                </a:solidFill>
                <a:latin typeface="Source Sans Pro" panose="020B0503030403020204" pitchFamily="34" charset="0"/>
                <a:ea typeface="Source Sans Pro" panose="020B0503030403020204" pitchFamily="34" charset="0"/>
              </a:rPr>
              <a:t>Doctorat</a:t>
            </a:r>
          </a:p>
        </p:txBody>
      </p:sp>
      <p:sp>
        <p:nvSpPr>
          <p:cNvPr id="11" name="AutoShape 4"/>
          <p:cNvSpPr>
            <a:spLocks noChangeArrowheads="1"/>
          </p:cNvSpPr>
          <p:nvPr/>
        </p:nvSpPr>
        <p:spPr bwMode="auto">
          <a:xfrm>
            <a:off x="1196208" y="8467321"/>
            <a:ext cx="9936391" cy="787878"/>
          </a:xfrm>
          <a:prstGeom prst="roundRect">
            <a:avLst>
              <a:gd name="adj" fmla="val 16667"/>
            </a:avLst>
          </a:prstGeom>
          <a:solidFill>
            <a:schemeClr val="bg1">
              <a:lumMod val="85000"/>
            </a:schemeClr>
          </a:solidFill>
          <a:ln w="9525">
            <a:solidFill>
              <a:schemeClr val="bg1">
                <a:lumMod val="85000"/>
              </a:schemeClr>
            </a:solidFill>
            <a:round/>
            <a:headEnd/>
            <a:tailEnd/>
          </a:ln>
        </p:spPr>
        <p:txBody>
          <a:bodyPr wrap="none" lIns="90000" tIns="58607"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9pPr>
          </a:lstStyle>
          <a:p>
            <a:pPr algn="ctr"/>
            <a:r>
              <a:rPr lang="fr-FR" altLang="x-none" dirty="0">
                <a:solidFill>
                  <a:srgbClr val="FFFFFF"/>
                </a:solidFill>
                <a:latin typeface="Source Sans Pro" panose="020B0503030403020204" pitchFamily="34" charset="0"/>
                <a:ea typeface="Source Sans Pro" panose="020B0503030403020204" pitchFamily="34" charset="0"/>
              </a:rPr>
              <a:t>Licence 1 STAPS / </a:t>
            </a:r>
            <a:r>
              <a:rPr lang="fr-FR" altLang="x-none" dirty="0">
                <a:solidFill>
                  <a:srgbClr val="FF0000"/>
                </a:solidFill>
                <a:latin typeface="Source Sans Pro" panose="020B0503030403020204" pitchFamily="34" charset="0"/>
                <a:ea typeface="Source Sans Pro" panose="020B0503030403020204" pitchFamily="34" charset="0"/>
              </a:rPr>
              <a:t>Licence 1 STAPS-LAS (option santé)</a:t>
            </a:r>
            <a:r>
              <a:rPr lang="fr-FR" altLang="x-none" dirty="0">
                <a:solidFill>
                  <a:srgbClr val="FFFFFF"/>
                </a:solidFill>
                <a:latin typeface="Source Sans Pro" panose="020B0503030403020204" pitchFamily="34" charset="0"/>
                <a:ea typeface="Source Sans Pro" panose="020B0503030403020204" pitchFamily="34" charset="0"/>
              </a:rPr>
              <a:t> </a:t>
            </a:r>
          </a:p>
        </p:txBody>
      </p:sp>
      <p:grpSp>
        <p:nvGrpSpPr>
          <p:cNvPr id="4" name="Groupe 3"/>
          <p:cNvGrpSpPr/>
          <p:nvPr/>
        </p:nvGrpSpPr>
        <p:grpSpPr>
          <a:xfrm>
            <a:off x="1196208" y="7112444"/>
            <a:ext cx="9892408" cy="1354877"/>
            <a:chOff x="1196208" y="7112444"/>
            <a:chExt cx="9892408" cy="1354877"/>
          </a:xfrm>
        </p:grpSpPr>
        <p:sp>
          <p:nvSpPr>
            <p:cNvPr id="9" name="Line 13"/>
            <p:cNvSpPr>
              <a:spLocks noChangeShapeType="1"/>
            </p:cNvSpPr>
            <p:nvPr/>
          </p:nvSpPr>
          <p:spPr bwMode="auto">
            <a:xfrm flipV="1">
              <a:off x="4103539" y="7975575"/>
              <a:ext cx="0" cy="491746"/>
            </a:xfrm>
            <a:prstGeom prst="line">
              <a:avLst/>
            </a:prstGeom>
            <a:noFill/>
            <a:ln w="360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 name="AutoShape 11"/>
            <p:cNvSpPr>
              <a:spLocks noChangeArrowheads="1"/>
            </p:cNvSpPr>
            <p:nvPr/>
          </p:nvSpPr>
          <p:spPr bwMode="auto">
            <a:xfrm>
              <a:off x="1196208" y="7112444"/>
              <a:ext cx="9892408" cy="782445"/>
            </a:xfrm>
            <a:prstGeom prst="roundRect">
              <a:avLst>
                <a:gd name="adj" fmla="val 16667"/>
              </a:avLst>
            </a:prstGeom>
            <a:solidFill>
              <a:schemeClr val="bg1">
                <a:lumMod val="65000"/>
              </a:schemeClr>
            </a:solidFill>
            <a:ln w="9525">
              <a:solidFill>
                <a:srgbClr val="FF950E"/>
              </a:solidFill>
              <a:round/>
              <a:headEnd/>
              <a:tailEnd/>
            </a:ln>
          </p:spPr>
          <p:txBody>
            <a:bodyPr wrap="none" lIns="90000" tIns="58607"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9pPr>
            </a:lstStyle>
            <a:p>
              <a:pPr algn="ctr"/>
              <a:r>
                <a:rPr lang="fr-FR" altLang="x-none" dirty="0">
                  <a:solidFill>
                    <a:srgbClr val="FFFFFF"/>
                  </a:solidFill>
                  <a:latin typeface="Source Sans Pro" panose="020B0503030403020204" pitchFamily="34" charset="0"/>
                  <a:ea typeface="Source Sans Pro" panose="020B0503030403020204" pitchFamily="34" charset="0"/>
                </a:rPr>
                <a:t>Licence 2 STAPS  (Tronc commun + 5 options)</a:t>
              </a:r>
            </a:p>
          </p:txBody>
        </p:sp>
      </p:grpSp>
      <p:grpSp>
        <p:nvGrpSpPr>
          <p:cNvPr id="10" name="Groupe 9"/>
          <p:cNvGrpSpPr/>
          <p:nvPr/>
        </p:nvGrpSpPr>
        <p:grpSpPr>
          <a:xfrm>
            <a:off x="1098514" y="5205371"/>
            <a:ext cx="12861678" cy="2243379"/>
            <a:chOff x="1143898" y="5094304"/>
            <a:chExt cx="12861678" cy="2243379"/>
          </a:xfrm>
        </p:grpSpPr>
        <p:sp>
          <p:nvSpPr>
            <p:cNvPr id="15" name="Line 28"/>
            <p:cNvSpPr>
              <a:spLocks noChangeShapeType="1"/>
            </p:cNvSpPr>
            <p:nvPr/>
          </p:nvSpPr>
          <p:spPr bwMode="auto">
            <a:xfrm flipV="1">
              <a:off x="9957587" y="6711764"/>
              <a:ext cx="14405" cy="476168"/>
            </a:xfrm>
            <a:prstGeom prst="line">
              <a:avLst/>
            </a:prstGeom>
            <a:noFill/>
            <a:ln w="3600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 name="Line 29"/>
            <p:cNvSpPr>
              <a:spLocks noChangeShapeType="1"/>
            </p:cNvSpPr>
            <p:nvPr/>
          </p:nvSpPr>
          <p:spPr bwMode="auto">
            <a:xfrm flipV="1">
              <a:off x="11180911" y="6727599"/>
              <a:ext cx="636258" cy="485839"/>
            </a:xfrm>
            <a:prstGeom prst="line">
              <a:avLst/>
            </a:prstGeom>
            <a:noFill/>
            <a:ln w="3600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2" name="Line 27"/>
            <p:cNvSpPr>
              <a:spLocks noChangeShapeType="1"/>
            </p:cNvSpPr>
            <p:nvPr/>
          </p:nvSpPr>
          <p:spPr bwMode="auto">
            <a:xfrm flipV="1">
              <a:off x="7531904" y="6729108"/>
              <a:ext cx="0" cy="608575"/>
            </a:xfrm>
            <a:prstGeom prst="line">
              <a:avLst/>
            </a:prstGeom>
            <a:noFill/>
            <a:ln w="3600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8" name="Groupe 7"/>
            <p:cNvGrpSpPr/>
            <p:nvPr/>
          </p:nvGrpSpPr>
          <p:grpSpPr>
            <a:xfrm>
              <a:off x="1143898" y="5094304"/>
              <a:ext cx="12861678" cy="2168610"/>
              <a:chOff x="1196210" y="5103293"/>
              <a:chExt cx="12861678" cy="2168610"/>
            </a:xfrm>
          </p:grpSpPr>
          <p:sp>
            <p:nvSpPr>
              <p:cNvPr id="13" name="Line 26"/>
              <p:cNvSpPr>
                <a:spLocks noChangeShapeType="1"/>
              </p:cNvSpPr>
              <p:nvPr/>
            </p:nvSpPr>
            <p:spPr bwMode="auto">
              <a:xfrm flipV="1">
                <a:off x="2409491" y="6728537"/>
                <a:ext cx="0" cy="543365"/>
              </a:xfrm>
              <a:prstGeom prst="line">
                <a:avLst/>
              </a:prstGeom>
              <a:noFill/>
              <a:ln w="3600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4" name="Line 27"/>
              <p:cNvSpPr>
                <a:spLocks noChangeShapeType="1"/>
              </p:cNvSpPr>
              <p:nvPr/>
            </p:nvSpPr>
            <p:spPr bwMode="auto">
              <a:xfrm flipV="1">
                <a:off x="4966328" y="6728538"/>
                <a:ext cx="0" cy="543365"/>
              </a:xfrm>
              <a:prstGeom prst="line">
                <a:avLst/>
              </a:prstGeom>
              <a:noFill/>
              <a:ln w="3600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 name="AutoShape 22"/>
              <p:cNvSpPr>
                <a:spLocks noChangeArrowheads="1"/>
              </p:cNvSpPr>
              <p:nvPr/>
            </p:nvSpPr>
            <p:spPr bwMode="auto">
              <a:xfrm>
                <a:off x="3773759" y="5125723"/>
                <a:ext cx="2417950" cy="1570327"/>
              </a:xfrm>
              <a:prstGeom prst="roundRect">
                <a:avLst>
                  <a:gd name="adj" fmla="val 16667"/>
                </a:avLst>
              </a:prstGeom>
              <a:solidFill>
                <a:srgbClr val="99CCFF"/>
              </a:solidFill>
              <a:ln w="9525">
                <a:solidFill>
                  <a:srgbClr val="99CCFF"/>
                </a:solidFill>
                <a:round/>
                <a:headEnd/>
                <a:tailEnd/>
              </a:ln>
            </p:spPr>
            <p:txBody>
              <a:bodyPr wrap="none" lIns="90000" tIns="55584" rIns="90000" bIns="45000" anchor="ctr"/>
              <a:lstStyle>
                <a:lvl1pPr>
                  <a:tabLst>
                    <a:tab pos="449263" algn="l"/>
                    <a:tab pos="898525" algn="l"/>
                    <a:tab pos="134778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Lst>
                  <a:defRPr sz="2400">
                    <a:solidFill>
                      <a:schemeClr val="tx1"/>
                    </a:solidFill>
                    <a:latin typeface="Trebuchet MS" charset="0"/>
                    <a:ea typeface="ＭＳ Ｐゴシック" charset="-128"/>
                  </a:defRPr>
                </a:lvl2pPr>
                <a:lvl3pPr>
                  <a:tabLst>
                    <a:tab pos="449263" algn="l"/>
                    <a:tab pos="898525" algn="l"/>
                    <a:tab pos="1347788" algn="l"/>
                  </a:tabLst>
                  <a:defRPr sz="2400">
                    <a:solidFill>
                      <a:schemeClr val="tx1"/>
                    </a:solidFill>
                    <a:latin typeface="Trebuchet MS" charset="0"/>
                    <a:ea typeface="ＭＳ Ｐゴシック" charset="-128"/>
                  </a:defRPr>
                </a:lvl3pPr>
                <a:lvl4pPr>
                  <a:tabLst>
                    <a:tab pos="449263" algn="l"/>
                    <a:tab pos="898525" algn="l"/>
                    <a:tab pos="1347788" algn="l"/>
                  </a:tabLst>
                  <a:defRPr sz="2400">
                    <a:solidFill>
                      <a:schemeClr val="tx1"/>
                    </a:solidFill>
                    <a:latin typeface="Trebuchet MS" charset="0"/>
                    <a:ea typeface="ＭＳ Ｐゴシック" charset="-128"/>
                  </a:defRPr>
                </a:lvl4pPr>
                <a:lvl5pPr>
                  <a:tabLst>
                    <a:tab pos="449263" algn="l"/>
                    <a:tab pos="898525" algn="l"/>
                    <a:tab pos="134778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9p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Licence 3</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Éducation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et motricité</a:t>
                </a:r>
              </a:p>
            </p:txBody>
          </p:sp>
          <p:sp>
            <p:nvSpPr>
              <p:cNvPr id="21" name="AutoShape 23"/>
              <p:cNvSpPr>
                <a:spLocks noChangeArrowheads="1"/>
              </p:cNvSpPr>
              <p:nvPr/>
            </p:nvSpPr>
            <p:spPr bwMode="auto">
              <a:xfrm>
                <a:off x="8876410" y="5125723"/>
                <a:ext cx="2272435" cy="1570327"/>
              </a:xfrm>
              <a:prstGeom prst="roundRect">
                <a:avLst>
                  <a:gd name="adj" fmla="val 16667"/>
                </a:avLst>
              </a:prstGeom>
              <a:solidFill>
                <a:srgbClr val="BAE794"/>
              </a:solidFill>
              <a:ln w="9525">
                <a:solidFill>
                  <a:srgbClr val="99CCFF"/>
                </a:solidFill>
                <a:round/>
                <a:headEnd/>
                <a:tailEnd/>
              </a:ln>
            </p:spPr>
            <p:txBody>
              <a:bodyPr wrap="none" lIns="90000" tIns="55584" rIns="90000" bIns="45000" anchor="ctr"/>
              <a:lstStyle>
                <a:lvl1pPr>
                  <a:tabLst>
                    <a:tab pos="449263" algn="l"/>
                    <a:tab pos="898525" algn="l"/>
                    <a:tab pos="134778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Lst>
                  <a:defRPr sz="2400">
                    <a:solidFill>
                      <a:schemeClr val="tx1"/>
                    </a:solidFill>
                    <a:latin typeface="Trebuchet MS" charset="0"/>
                    <a:ea typeface="ＭＳ Ｐゴシック" charset="-128"/>
                  </a:defRPr>
                </a:lvl2pPr>
                <a:lvl3pPr>
                  <a:tabLst>
                    <a:tab pos="449263" algn="l"/>
                    <a:tab pos="898525" algn="l"/>
                    <a:tab pos="1347788" algn="l"/>
                  </a:tabLst>
                  <a:defRPr sz="2400">
                    <a:solidFill>
                      <a:schemeClr val="tx1"/>
                    </a:solidFill>
                    <a:latin typeface="Trebuchet MS" charset="0"/>
                    <a:ea typeface="ＭＳ Ｐゴシック" charset="-128"/>
                  </a:defRPr>
                </a:lvl3pPr>
                <a:lvl4pPr>
                  <a:tabLst>
                    <a:tab pos="449263" algn="l"/>
                    <a:tab pos="898525" algn="l"/>
                    <a:tab pos="1347788" algn="l"/>
                  </a:tabLst>
                  <a:defRPr sz="2400">
                    <a:solidFill>
                      <a:schemeClr val="tx1"/>
                    </a:solidFill>
                    <a:latin typeface="Trebuchet MS" charset="0"/>
                    <a:ea typeface="ＭＳ Ｐゴシック" charset="-128"/>
                  </a:defRPr>
                </a:lvl4pPr>
                <a:lvl5pPr>
                  <a:tabLst>
                    <a:tab pos="449263" algn="l"/>
                    <a:tab pos="898525" algn="l"/>
                    <a:tab pos="134778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9p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Licence 3</a:t>
                </a:r>
                <a:br>
                  <a:rPr lang="fr-FR" altLang="x-none" dirty="0">
                    <a:solidFill>
                      <a:srgbClr val="FFFFFF"/>
                    </a:solidFill>
                    <a:latin typeface="Source Sans Pro" panose="020B0503030403020204" pitchFamily="34" charset="0"/>
                    <a:ea typeface="Source Sans Pro" panose="020B0503030403020204" pitchFamily="34" charset="0"/>
                  </a:rPr>
                </a:br>
                <a:endParaRPr lang="fr-FR" altLang="x-none"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Entraînement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sportif</a:t>
                </a:r>
              </a:p>
            </p:txBody>
          </p:sp>
          <p:sp>
            <p:nvSpPr>
              <p:cNvPr id="22" name="AutoShape 24"/>
              <p:cNvSpPr>
                <a:spLocks noChangeArrowheads="1"/>
              </p:cNvSpPr>
              <p:nvPr/>
            </p:nvSpPr>
            <p:spPr bwMode="auto">
              <a:xfrm>
                <a:off x="6342692" y="5103293"/>
                <a:ext cx="2387199" cy="1570327"/>
              </a:xfrm>
              <a:prstGeom prst="roundRect">
                <a:avLst>
                  <a:gd name="adj" fmla="val 16667"/>
                </a:avLst>
              </a:prstGeom>
              <a:solidFill>
                <a:schemeClr val="accent4">
                  <a:lumMod val="40000"/>
                  <a:lumOff val="60000"/>
                </a:schemeClr>
              </a:solidFill>
              <a:ln w="9525">
                <a:solidFill>
                  <a:srgbClr val="99CCFF"/>
                </a:solidFill>
                <a:round/>
                <a:headEnd/>
                <a:tailEnd/>
              </a:ln>
            </p:spPr>
            <p:txBody>
              <a:bodyPr wrap="none" lIns="90000" tIns="55584" rIns="90000" bIns="45000" anchor="ctr"/>
              <a:lstStyle>
                <a:lvl1pPr>
                  <a:tabLst>
                    <a:tab pos="449263" algn="l"/>
                    <a:tab pos="898525" algn="l"/>
                    <a:tab pos="134778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Lst>
                  <a:defRPr sz="2400">
                    <a:solidFill>
                      <a:schemeClr val="tx1"/>
                    </a:solidFill>
                    <a:latin typeface="Trebuchet MS" charset="0"/>
                    <a:ea typeface="ＭＳ Ｐゴシック" charset="-128"/>
                  </a:defRPr>
                </a:lvl2pPr>
                <a:lvl3pPr>
                  <a:tabLst>
                    <a:tab pos="449263" algn="l"/>
                    <a:tab pos="898525" algn="l"/>
                    <a:tab pos="1347788" algn="l"/>
                  </a:tabLst>
                  <a:defRPr sz="2400">
                    <a:solidFill>
                      <a:schemeClr val="tx1"/>
                    </a:solidFill>
                    <a:latin typeface="Trebuchet MS" charset="0"/>
                    <a:ea typeface="ＭＳ Ｐゴシック" charset="-128"/>
                  </a:defRPr>
                </a:lvl3pPr>
                <a:lvl4pPr>
                  <a:tabLst>
                    <a:tab pos="449263" algn="l"/>
                    <a:tab pos="898525" algn="l"/>
                    <a:tab pos="1347788" algn="l"/>
                  </a:tabLst>
                  <a:defRPr sz="2400">
                    <a:solidFill>
                      <a:schemeClr val="tx1"/>
                    </a:solidFill>
                    <a:latin typeface="Trebuchet MS" charset="0"/>
                    <a:ea typeface="ＭＳ Ｐゴシック" charset="-128"/>
                  </a:defRPr>
                </a:lvl4pPr>
                <a:lvl5pPr>
                  <a:tabLst>
                    <a:tab pos="449263" algn="l"/>
                    <a:tab pos="898525" algn="l"/>
                    <a:tab pos="134778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9p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Licence 3</a:t>
                </a:r>
                <a:br>
                  <a:rPr lang="fr-FR" altLang="x-none" dirty="0">
                    <a:solidFill>
                      <a:srgbClr val="FFFFFF"/>
                    </a:solidFill>
                    <a:latin typeface="Source Sans Pro" panose="020B0503030403020204" pitchFamily="34" charset="0"/>
                    <a:ea typeface="Source Sans Pro" panose="020B0503030403020204" pitchFamily="34" charset="0"/>
                  </a:rPr>
                </a:br>
                <a:endParaRPr lang="fr-FR" altLang="x-none"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Management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du sport</a:t>
                </a:r>
              </a:p>
            </p:txBody>
          </p:sp>
          <p:sp>
            <p:nvSpPr>
              <p:cNvPr id="23" name="AutoShape 25"/>
              <p:cNvSpPr>
                <a:spLocks noChangeArrowheads="1"/>
              </p:cNvSpPr>
              <p:nvPr/>
            </p:nvSpPr>
            <p:spPr bwMode="auto">
              <a:xfrm>
                <a:off x="11367468" y="5132987"/>
                <a:ext cx="2690420" cy="1570327"/>
              </a:xfrm>
              <a:prstGeom prst="roundRect">
                <a:avLst>
                  <a:gd name="adj" fmla="val 16667"/>
                </a:avLst>
              </a:prstGeom>
              <a:solidFill>
                <a:srgbClr val="002060"/>
              </a:solidFill>
              <a:ln w="9525">
                <a:solidFill>
                  <a:srgbClr val="99CCFF"/>
                </a:solidFill>
                <a:round/>
                <a:headEnd/>
                <a:tailEnd/>
              </a:ln>
            </p:spPr>
            <p:txBody>
              <a:bodyPr wrap="none" lIns="90000" tIns="55584" rIns="90000" bIns="45000" anchor="ctr"/>
              <a:lstStyle>
                <a:lvl1pPr>
                  <a:tabLst>
                    <a:tab pos="449263" algn="l"/>
                    <a:tab pos="898525" algn="l"/>
                    <a:tab pos="134778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Lst>
                  <a:defRPr sz="2400">
                    <a:solidFill>
                      <a:schemeClr val="tx1"/>
                    </a:solidFill>
                    <a:latin typeface="Trebuchet MS" charset="0"/>
                    <a:ea typeface="ＭＳ Ｐゴシック" charset="-128"/>
                  </a:defRPr>
                </a:lvl2pPr>
                <a:lvl3pPr>
                  <a:tabLst>
                    <a:tab pos="449263" algn="l"/>
                    <a:tab pos="898525" algn="l"/>
                    <a:tab pos="1347788" algn="l"/>
                  </a:tabLst>
                  <a:defRPr sz="2400">
                    <a:solidFill>
                      <a:schemeClr val="tx1"/>
                    </a:solidFill>
                    <a:latin typeface="Trebuchet MS" charset="0"/>
                    <a:ea typeface="ＭＳ Ｐゴシック" charset="-128"/>
                  </a:defRPr>
                </a:lvl3pPr>
                <a:lvl4pPr>
                  <a:tabLst>
                    <a:tab pos="449263" algn="l"/>
                    <a:tab pos="898525" algn="l"/>
                    <a:tab pos="1347788" algn="l"/>
                  </a:tabLst>
                  <a:defRPr sz="2400">
                    <a:solidFill>
                      <a:schemeClr val="tx1"/>
                    </a:solidFill>
                    <a:latin typeface="Trebuchet MS" charset="0"/>
                    <a:ea typeface="ＭＳ Ｐゴシック" charset="-128"/>
                  </a:defRPr>
                </a:lvl4pPr>
                <a:lvl5pPr>
                  <a:tabLst>
                    <a:tab pos="449263" algn="l"/>
                    <a:tab pos="898525" algn="l"/>
                    <a:tab pos="134778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9p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Licence</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Professionnelle</a:t>
                </a:r>
                <a:br>
                  <a:rPr lang="fr-FR" altLang="x-none" dirty="0">
                    <a:solidFill>
                      <a:srgbClr val="FFFFFF"/>
                    </a:solidFill>
                    <a:latin typeface="Source Sans Pro" panose="020B0503030403020204" pitchFamily="34" charset="0"/>
                    <a:ea typeface="Source Sans Pro" panose="020B0503030403020204" pitchFamily="34" charset="0"/>
                  </a:rPr>
                </a:br>
                <a:endParaRPr lang="fr-FR" altLang="x-none"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Activités aquatiques</a:t>
                </a:r>
              </a:p>
            </p:txBody>
          </p:sp>
          <p:sp>
            <p:nvSpPr>
              <p:cNvPr id="30" name="AutoShape 22"/>
              <p:cNvSpPr>
                <a:spLocks noChangeArrowheads="1"/>
              </p:cNvSpPr>
              <p:nvPr/>
            </p:nvSpPr>
            <p:spPr bwMode="auto">
              <a:xfrm>
                <a:off x="1196210" y="5166266"/>
                <a:ext cx="2438745" cy="1570323"/>
              </a:xfrm>
              <a:prstGeom prst="roundRect">
                <a:avLst>
                  <a:gd name="adj" fmla="val 16667"/>
                </a:avLst>
              </a:prstGeom>
              <a:solidFill>
                <a:srgbClr val="FFCC00"/>
              </a:solidFill>
              <a:ln w="9525">
                <a:solidFill>
                  <a:srgbClr val="99CCFF"/>
                </a:solidFill>
                <a:round/>
                <a:headEnd/>
                <a:tailEnd/>
              </a:ln>
            </p:spPr>
            <p:txBody>
              <a:bodyPr wrap="none" lIns="90000" tIns="55584" rIns="90000" bIns="45000" anchor="ctr"/>
              <a:lstStyle/>
              <a:p>
                <a:pPr algn="ctr">
                  <a:tabLst>
                    <a:tab pos="449263" algn="l"/>
                    <a:tab pos="898525" algn="l"/>
                    <a:tab pos="1347788" algn="l"/>
                  </a:tabLst>
                </a:pPr>
                <a:endParaRPr lang="fr-FR" altLang="x-none" sz="1400" dirty="0">
                  <a:solidFill>
                    <a:srgbClr val="FFFFFF"/>
                  </a:solidFill>
                  <a:latin typeface="Arial"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400" dirty="0">
                    <a:solidFill>
                      <a:srgbClr val="FFFFFF"/>
                    </a:solidFill>
                    <a:latin typeface="Source Sans Pro" panose="020B0503030403020204" pitchFamily="34" charset="0"/>
                    <a:ea typeface="Source Sans Pro" panose="020B0503030403020204" pitchFamily="34" charset="0"/>
                  </a:rPr>
                  <a:t>Licence 3</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sz="2400"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400" dirty="0">
                    <a:solidFill>
                      <a:srgbClr val="FFFFFF"/>
                    </a:solidFill>
                    <a:latin typeface="Source Sans Pro" panose="020B0503030403020204" pitchFamily="34" charset="0"/>
                    <a:ea typeface="Source Sans Pro" panose="020B0503030403020204" pitchFamily="34" charset="0"/>
                  </a:rPr>
                  <a:t>Activité Physique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400" dirty="0">
                    <a:solidFill>
                      <a:srgbClr val="FFFFFF"/>
                    </a:solidFill>
                    <a:latin typeface="Source Sans Pro" panose="020B0503030403020204" pitchFamily="34" charset="0"/>
                    <a:ea typeface="Source Sans Pro" panose="020B0503030403020204" pitchFamily="34" charset="0"/>
                  </a:rPr>
                  <a:t>Adaptée et Santé</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sz="2000" dirty="0">
                  <a:solidFill>
                    <a:srgbClr val="FFFFFF"/>
                  </a:solidFill>
                  <a:latin typeface="Source Sans Pro" panose="020B0503030403020204" pitchFamily="34" charset="0"/>
                  <a:ea typeface="Source Sans Pro" panose="020B0503030403020204" pitchFamily="34" charset="0"/>
                </a:endParaRPr>
              </a:p>
            </p:txBody>
          </p:sp>
        </p:grpSp>
      </p:grpSp>
      <p:grpSp>
        <p:nvGrpSpPr>
          <p:cNvPr id="25" name="Groupe 24"/>
          <p:cNvGrpSpPr/>
          <p:nvPr/>
        </p:nvGrpSpPr>
        <p:grpSpPr>
          <a:xfrm>
            <a:off x="7578225" y="6822831"/>
            <a:ext cx="6440234" cy="1776048"/>
            <a:chOff x="7578225" y="6822831"/>
            <a:chExt cx="6440234" cy="1776048"/>
          </a:xfrm>
        </p:grpSpPr>
        <p:grpSp>
          <p:nvGrpSpPr>
            <p:cNvPr id="5" name="Groupe 4"/>
            <p:cNvGrpSpPr/>
            <p:nvPr/>
          </p:nvGrpSpPr>
          <p:grpSpPr>
            <a:xfrm>
              <a:off x="7578225" y="6822831"/>
              <a:ext cx="6440234" cy="1776048"/>
              <a:chOff x="7574737" y="6833323"/>
              <a:chExt cx="6440234" cy="1776048"/>
            </a:xfrm>
          </p:grpSpPr>
          <p:grpSp>
            <p:nvGrpSpPr>
              <p:cNvPr id="2" name="Groupe 1"/>
              <p:cNvGrpSpPr/>
              <p:nvPr/>
            </p:nvGrpSpPr>
            <p:grpSpPr>
              <a:xfrm>
                <a:off x="11176145" y="6833323"/>
                <a:ext cx="2838826" cy="1776048"/>
                <a:chOff x="11137060" y="6821268"/>
                <a:chExt cx="2838826" cy="1776048"/>
              </a:xfrm>
            </p:grpSpPr>
            <p:sp>
              <p:nvSpPr>
                <p:cNvPr id="42" name="Line 14"/>
                <p:cNvSpPr>
                  <a:spLocks noChangeShapeType="1"/>
                </p:cNvSpPr>
                <p:nvPr/>
              </p:nvSpPr>
              <p:spPr bwMode="auto">
                <a:xfrm flipV="1">
                  <a:off x="11137060" y="8219885"/>
                  <a:ext cx="724840" cy="377431"/>
                </a:xfrm>
                <a:prstGeom prst="line">
                  <a:avLst/>
                </a:prstGeom>
                <a:noFill/>
                <a:ln w="360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3" name="Ellipse 42"/>
                <p:cNvSpPr/>
                <p:nvPr/>
              </p:nvSpPr>
              <p:spPr bwMode="auto">
                <a:xfrm>
                  <a:off x="11639710" y="6821268"/>
                  <a:ext cx="2081751" cy="162316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sz="2000" dirty="0">
                      <a:solidFill>
                        <a:srgbClr val="FFFFFF"/>
                      </a:solidFill>
                      <a:latin typeface="Source Sans Pro" panose="020B0503030403020204" pitchFamily="34" charset="0"/>
                      <a:ea typeface="Source Sans Pro" panose="020B0503030403020204" pitchFamily="34" charset="0"/>
                    </a:rPr>
                    <a:t>Études en</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sz="2000" dirty="0">
                      <a:solidFill>
                        <a:srgbClr val="FFFFFF"/>
                      </a:solidFill>
                      <a:latin typeface="Source Sans Pro" panose="020B0503030403020204" pitchFamily="34" charset="0"/>
                      <a:ea typeface="Source Sans Pro" panose="020B0503030403020204" pitchFamily="34" charset="0"/>
                    </a:rPr>
                    <a:t>Santé dont école de kiné</a:t>
                  </a:r>
                </a:p>
              </p:txBody>
            </p:sp>
            <p:sp>
              <p:nvSpPr>
                <p:cNvPr id="44" name="Line 14"/>
                <p:cNvSpPr>
                  <a:spLocks noChangeShapeType="1"/>
                </p:cNvSpPr>
                <p:nvPr/>
              </p:nvSpPr>
              <p:spPr bwMode="auto">
                <a:xfrm flipV="1">
                  <a:off x="13721461" y="7196638"/>
                  <a:ext cx="254425" cy="144018"/>
                </a:xfrm>
                <a:prstGeom prst="line">
                  <a:avLst/>
                </a:prstGeom>
                <a:noFill/>
                <a:ln w="360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90" name="Line 13"/>
              <p:cNvSpPr>
                <a:spLocks noChangeShapeType="1"/>
              </p:cNvSpPr>
              <p:nvPr/>
            </p:nvSpPr>
            <p:spPr bwMode="auto">
              <a:xfrm flipV="1">
                <a:off x="7574737" y="8002575"/>
                <a:ext cx="0" cy="491746"/>
              </a:xfrm>
              <a:prstGeom prst="line">
                <a:avLst/>
              </a:prstGeom>
              <a:noFill/>
              <a:ln w="360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94" name="Line 13"/>
            <p:cNvSpPr>
              <a:spLocks noChangeShapeType="1"/>
            </p:cNvSpPr>
            <p:nvPr/>
          </p:nvSpPr>
          <p:spPr bwMode="auto">
            <a:xfrm>
              <a:off x="11148845" y="7746121"/>
              <a:ext cx="512636" cy="133424"/>
            </a:xfrm>
            <a:prstGeom prst="line">
              <a:avLst/>
            </a:prstGeom>
            <a:noFill/>
            <a:ln w="360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111" name="Groupe 110"/>
          <p:cNvGrpSpPr/>
          <p:nvPr/>
        </p:nvGrpSpPr>
        <p:grpSpPr>
          <a:xfrm>
            <a:off x="1098512" y="2735545"/>
            <a:ext cx="9952637" cy="2468810"/>
            <a:chOff x="1098512" y="2735545"/>
            <a:chExt cx="9952637" cy="2468810"/>
          </a:xfrm>
        </p:grpSpPr>
        <p:grpSp>
          <p:nvGrpSpPr>
            <p:cNvPr id="52" name="Groupe 51"/>
            <p:cNvGrpSpPr/>
            <p:nvPr/>
          </p:nvGrpSpPr>
          <p:grpSpPr>
            <a:xfrm>
              <a:off x="1098512" y="2735545"/>
              <a:ext cx="9952637" cy="1488821"/>
              <a:chOff x="1196208" y="2833159"/>
              <a:chExt cx="9952637" cy="1488821"/>
            </a:xfrm>
          </p:grpSpPr>
          <p:sp>
            <p:nvSpPr>
              <p:cNvPr id="17" name="AutoShape 6"/>
              <p:cNvSpPr>
                <a:spLocks noChangeArrowheads="1"/>
              </p:cNvSpPr>
              <p:nvPr/>
            </p:nvSpPr>
            <p:spPr bwMode="auto">
              <a:xfrm>
                <a:off x="3773759" y="2833159"/>
                <a:ext cx="2417949" cy="1450787"/>
              </a:xfrm>
              <a:prstGeom prst="roundRect">
                <a:avLst>
                  <a:gd name="adj" fmla="val 16667"/>
                </a:avLst>
              </a:prstGeom>
              <a:solidFill>
                <a:srgbClr val="0070C0"/>
              </a:solidFill>
              <a:ln w="9525">
                <a:solidFill>
                  <a:srgbClr val="AECF00"/>
                </a:solidFill>
                <a:round/>
                <a:headEnd/>
                <a:tailEnd/>
              </a:ln>
            </p:spPr>
            <p:txBody>
              <a:bodyPr wrap="none" lIns="90000" tIns="55584" rIns="90000" bIns="45000" anchor="ctr"/>
              <a:lstStyle>
                <a:lvl1pPr>
                  <a:tabLst>
                    <a:tab pos="449263" algn="l"/>
                    <a:tab pos="898525" algn="l"/>
                    <a:tab pos="1347788" algn="l"/>
                    <a:tab pos="1797050" algn="l"/>
                    <a:tab pos="2246313"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9pPr>
              </a:lstStyle>
              <a:p>
                <a:pPr algn="ctr"/>
                <a:endParaRPr lang="fr-FR" altLang="x-none" sz="1400" dirty="0">
                  <a:solidFill>
                    <a:srgbClr val="FFFFFF"/>
                  </a:solidFill>
                  <a:latin typeface="Arial"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Master M2E</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Second degré : EPS</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sz="2200"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(INSPE de Nantes)</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sz="2000" dirty="0">
                  <a:solidFill>
                    <a:srgbClr val="FFFFFF"/>
                  </a:solidFill>
                  <a:latin typeface="Source Sans Pro" panose="020B0503030403020204" pitchFamily="34" charset="0"/>
                  <a:ea typeface="Source Sans Pro" panose="020B0503030403020204" pitchFamily="34" charset="0"/>
                </a:endParaRPr>
              </a:p>
            </p:txBody>
          </p:sp>
          <p:sp>
            <p:nvSpPr>
              <p:cNvPr id="18" name="AutoShape 7"/>
              <p:cNvSpPr>
                <a:spLocks noChangeArrowheads="1"/>
              </p:cNvSpPr>
              <p:nvPr/>
            </p:nvSpPr>
            <p:spPr bwMode="auto">
              <a:xfrm>
                <a:off x="8859575" y="2852176"/>
                <a:ext cx="2289270" cy="1398005"/>
              </a:xfrm>
              <a:prstGeom prst="roundRect">
                <a:avLst>
                  <a:gd name="adj" fmla="val 16667"/>
                </a:avLst>
              </a:prstGeom>
              <a:solidFill>
                <a:srgbClr val="62AA26"/>
              </a:solidFill>
              <a:ln w="9525">
                <a:solidFill>
                  <a:srgbClr val="AECF00"/>
                </a:solidFill>
                <a:round/>
                <a:headEnd/>
                <a:tailEnd/>
              </a:ln>
            </p:spPr>
            <p:txBody>
              <a:bodyPr wrap="none" lIns="90000" tIns="55584" rIns="90000" bIns="45000" anchor="ctr"/>
              <a:lstStyle>
                <a:lvl1pPr>
                  <a:tabLst>
                    <a:tab pos="449263" algn="l"/>
                    <a:tab pos="898525" algn="l"/>
                    <a:tab pos="1347788" algn="l"/>
                    <a:tab pos="1797050" algn="l"/>
                    <a:tab pos="2246313"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9p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Master STAPS</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err="1">
                    <a:solidFill>
                      <a:srgbClr val="FFFFFF"/>
                    </a:solidFill>
                    <a:latin typeface="Source Sans Pro" panose="020B0503030403020204" pitchFamily="34" charset="0"/>
                    <a:ea typeface="Source Sans Pro" panose="020B0503030403020204" pitchFamily="34" charset="0"/>
                  </a:rPr>
                  <a:t>Entraînemt</a:t>
                </a:r>
                <a:r>
                  <a:rPr lang="fr-FR" altLang="x-none" sz="2200" dirty="0">
                    <a:solidFill>
                      <a:srgbClr val="FFFFFF"/>
                    </a:solidFill>
                    <a:latin typeface="Source Sans Pro" panose="020B0503030403020204" pitchFamily="34" charset="0"/>
                    <a:ea typeface="Source Sans Pro" panose="020B0503030403020204" pitchFamily="34" charset="0"/>
                  </a:rPr>
                  <a:t> Sportif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&amp; Perf. Motrice</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dirty="0">
                  <a:solidFill>
                    <a:srgbClr val="FFFFFF"/>
                  </a:solidFill>
                  <a:latin typeface="Source Sans Pro" panose="020B0503030403020204" pitchFamily="34" charset="0"/>
                  <a:ea typeface="Source Sans Pro" panose="020B0503030403020204" pitchFamily="34" charset="0"/>
                </a:endParaRPr>
              </a:p>
            </p:txBody>
          </p:sp>
          <p:sp>
            <p:nvSpPr>
              <p:cNvPr id="19" name="AutoShape 8"/>
              <p:cNvSpPr>
                <a:spLocks noChangeArrowheads="1"/>
              </p:cNvSpPr>
              <p:nvPr/>
            </p:nvSpPr>
            <p:spPr bwMode="auto">
              <a:xfrm>
                <a:off x="6342692" y="2852176"/>
                <a:ext cx="2394335" cy="1469804"/>
              </a:xfrm>
              <a:prstGeom prst="roundRect">
                <a:avLst>
                  <a:gd name="adj" fmla="val 16667"/>
                </a:avLst>
              </a:prstGeom>
              <a:solidFill>
                <a:srgbClr val="7030A0"/>
              </a:solidFill>
              <a:ln w="9525">
                <a:solidFill>
                  <a:srgbClr val="AECF00"/>
                </a:solidFill>
                <a:round/>
                <a:headEnd/>
                <a:tailEnd/>
              </a:ln>
            </p:spPr>
            <p:txBody>
              <a:bodyPr wrap="none" lIns="90000" tIns="55584" rIns="90000" bIns="45000" anchor="ctr"/>
              <a:lstStyle>
                <a:lvl1pPr>
                  <a:tabLst>
                    <a:tab pos="449263" algn="l"/>
                    <a:tab pos="898525" algn="l"/>
                    <a:tab pos="1347788" algn="l"/>
                    <a:tab pos="1797050" algn="l"/>
                    <a:tab pos="2246313"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9pPr>
              </a:lstStyle>
              <a:p>
                <a:pPr algn="ctr"/>
                <a:endParaRPr lang="fr-FR" altLang="x-none" sz="1400" dirty="0">
                  <a:solidFill>
                    <a:srgbClr val="FFFFFF"/>
                  </a:solidFill>
                  <a:latin typeface="Arial"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Master STAPS</a:t>
                </a:r>
                <a:br>
                  <a:rPr lang="fr-FR" altLang="x-none" sz="2200" dirty="0">
                    <a:solidFill>
                      <a:srgbClr val="FFFFFF"/>
                    </a:solidFill>
                    <a:latin typeface="Source Sans Pro" panose="020B0503030403020204" pitchFamily="34" charset="0"/>
                    <a:ea typeface="Source Sans Pro" panose="020B0503030403020204" pitchFamily="34" charset="0"/>
                  </a:rPr>
                </a:br>
                <a:endParaRPr lang="fr-FR" altLang="x-none" sz="2200"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Management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du sport</a:t>
                </a:r>
              </a:p>
              <a:p>
                <a:pPr algn="ctr"/>
                <a:endParaRPr lang="fr-FR" altLang="x-none" sz="1100" i="1" dirty="0">
                  <a:solidFill>
                    <a:srgbClr val="FFFFFF"/>
                  </a:solidFill>
                  <a:latin typeface="Arial" charset="0"/>
                </a:endParaRPr>
              </a:p>
              <a:p>
                <a:pPr algn="ctr"/>
                <a:endParaRPr lang="fr-FR" altLang="x-none" sz="1100" i="1" dirty="0">
                  <a:solidFill>
                    <a:srgbClr val="FFFFFF"/>
                  </a:solidFill>
                  <a:latin typeface="Arial" charset="0"/>
                </a:endParaRPr>
              </a:p>
            </p:txBody>
          </p:sp>
          <p:sp>
            <p:nvSpPr>
              <p:cNvPr id="31" name="AutoShape 6"/>
              <p:cNvSpPr>
                <a:spLocks noChangeArrowheads="1"/>
              </p:cNvSpPr>
              <p:nvPr/>
            </p:nvSpPr>
            <p:spPr bwMode="auto">
              <a:xfrm>
                <a:off x="1196208" y="2852176"/>
                <a:ext cx="2426567" cy="1431768"/>
              </a:xfrm>
              <a:prstGeom prst="roundRect">
                <a:avLst>
                  <a:gd name="adj" fmla="val 16667"/>
                </a:avLst>
              </a:prstGeom>
              <a:solidFill>
                <a:srgbClr val="FF9900"/>
              </a:solidFill>
              <a:ln w="9525">
                <a:solidFill>
                  <a:srgbClr val="AECF00"/>
                </a:solidFill>
                <a:prstDash val="lgDash"/>
                <a:round/>
                <a:headEnd/>
                <a:tailEnd/>
              </a:ln>
            </p:spPr>
            <p:txBody>
              <a:bodyPr wrap="none" lIns="90000" tIns="55584" rIns="90000" bIns="45000" anchor="ctr"/>
              <a:lstStyle>
                <a:lvl1pPr>
                  <a:tabLst>
                    <a:tab pos="449263" algn="l"/>
                    <a:tab pos="898525" algn="l"/>
                    <a:tab pos="1347788" algn="l"/>
                    <a:tab pos="1797050" algn="l"/>
                    <a:tab pos="2246313"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9p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Master STAPS</a:t>
                </a:r>
                <a:br>
                  <a:rPr lang="fr-FR" altLang="x-none" sz="2200" dirty="0">
                    <a:solidFill>
                      <a:srgbClr val="FFFFFF"/>
                    </a:solidFill>
                    <a:latin typeface="Source Sans Pro" panose="020B0503030403020204" pitchFamily="34" charset="0"/>
                    <a:ea typeface="Source Sans Pro" panose="020B0503030403020204" pitchFamily="34" charset="0"/>
                  </a:rPr>
                </a:br>
                <a:endParaRPr lang="fr-FR" altLang="x-none" sz="2200"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Activité Physique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Adaptée et Santé</a:t>
                </a:r>
              </a:p>
            </p:txBody>
          </p:sp>
        </p:grpSp>
        <p:grpSp>
          <p:nvGrpSpPr>
            <p:cNvPr id="49" name="Groupe 48"/>
            <p:cNvGrpSpPr/>
            <p:nvPr/>
          </p:nvGrpSpPr>
          <p:grpSpPr>
            <a:xfrm>
              <a:off x="2231255" y="4279499"/>
              <a:ext cx="7866296" cy="924856"/>
              <a:chOff x="2318677" y="4276941"/>
              <a:chExt cx="7866296" cy="924856"/>
            </a:xfrm>
          </p:grpSpPr>
          <p:grpSp>
            <p:nvGrpSpPr>
              <p:cNvPr id="33" name="Groupe 32"/>
              <p:cNvGrpSpPr/>
              <p:nvPr/>
            </p:nvGrpSpPr>
            <p:grpSpPr>
              <a:xfrm>
                <a:off x="8086127" y="4276941"/>
                <a:ext cx="2098846" cy="922866"/>
                <a:chOff x="8086127" y="4276941"/>
                <a:chExt cx="2098846" cy="922866"/>
              </a:xfrm>
            </p:grpSpPr>
            <p:sp>
              <p:nvSpPr>
                <p:cNvPr id="77" name="Line 32"/>
                <p:cNvSpPr>
                  <a:spLocks noChangeShapeType="1"/>
                </p:cNvSpPr>
                <p:nvPr/>
              </p:nvSpPr>
              <p:spPr bwMode="auto">
                <a:xfrm>
                  <a:off x="8086127" y="4663936"/>
                  <a:ext cx="1703217" cy="13469"/>
                </a:xfrm>
                <a:prstGeom prst="line">
                  <a:avLst/>
                </a:prstGeom>
                <a:noFill/>
                <a:ln w="36000">
                  <a:solidFill>
                    <a:srgbClr val="98DB6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8" name="Line 35"/>
                <p:cNvSpPr>
                  <a:spLocks noChangeShapeType="1"/>
                </p:cNvSpPr>
                <p:nvPr/>
              </p:nvSpPr>
              <p:spPr bwMode="auto">
                <a:xfrm flipH="1" flipV="1">
                  <a:off x="10184973" y="4276941"/>
                  <a:ext cx="0" cy="922866"/>
                </a:xfrm>
                <a:prstGeom prst="line">
                  <a:avLst/>
                </a:prstGeom>
                <a:noFill/>
                <a:ln w="36000">
                  <a:solidFill>
                    <a:srgbClr val="98DB6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9" name="Line 35"/>
                <p:cNvSpPr>
                  <a:spLocks noChangeShapeType="1"/>
                </p:cNvSpPr>
                <p:nvPr/>
              </p:nvSpPr>
              <p:spPr bwMode="auto">
                <a:xfrm flipV="1">
                  <a:off x="8086127" y="4321448"/>
                  <a:ext cx="0" cy="338491"/>
                </a:xfrm>
                <a:prstGeom prst="line">
                  <a:avLst/>
                </a:prstGeom>
                <a:noFill/>
                <a:ln w="36000">
                  <a:solidFill>
                    <a:srgbClr val="98DB6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0" name="Line 37"/>
                <p:cNvSpPr>
                  <a:spLocks noChangeShapeType="1"/>
                </p:cNvSpPr>
                <p:nvPr/>
              </p:nvSpPr>
              <p:spPr bwMode="auto">
                <a:xfrm>
                  <a:off x="9776292" y="4659939"/>
                  <a:ext cx="0" cy="539868"/>
                </a:xfrm>
                <a:prstGeom prst="line">
                  <a:avLst/>
                </a:prstGeom>
                <a:noFill/>
                <a:ln w="36000">
                  <a:solidFill>
                    <a:srgbClr val="98DB6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83" name="Line 35"/>
              <p:cNvSpPr>
                <a:spLocks noChangeShapeType="1"/>
              </p:cNvSpPr>
              <p:nvPr/>
            </p:nvSpPr>
            <p:spPr bwMode="auto">
              <a:xfrm flipV="1">
                <a:off x="7703937" y="4330161"/>
                <a:ext cx="0" cy="820398"/>
              </a:xfrm>
              <a:prstGeom prst="line">
                <a:avLst/>
              </a:prstGeom>
              <a:noFill/>
              <a:ln w="36000">
                <a:solidFill>
                  <a:srgbClr val="D7A5F9"/>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101" name="Groupe 100"/>
              <p:cNvGrpSpPr/>
              <p:nvPr/>
            </p:nvGrpSpPr>
            <p:grpSpPr>
              <a:xfrm>
                <a:off x="2318677" y="4309950"/>
                <a:ext cx="5015329" cy="891847"/>
                <a:chOff x="2220338" y="4335954"/>
                <a:chExt cx="5015329" cy="891847"/>
              </a:xfrm>
            </p:grpSpPr>
            <p:sp>
              <p:nvSpPr>
                <p:cNvPr id="102" name="Line 36"/>
                <p:cNvSpPr>
                  <a:spLocks noChangeShapeType="1"/>
                </p:cNvSpPr>
                <p:nvPr/>
              </p:nvSpPr>
              <p:spPr bwMode="auto">
                <a:xfrm flipV="1">
                  <a:off x="7235666" y="4376010"/>
                  <a:ext cx="1" cy="583186"/>
                </a:xfrm>
                <a:prstGeom prst="line">
                  <a:avLst/>
                </a:prstGeom>
                <a:noFill/>
                <a:ln w="36000">
                  <a:solidFill>
                    <a:srgbClr val="FFE2B7"/>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3" name="Line 36"/>
                <p:cNvSpPr>
                  <a:spLocks noChangeShapeType="1"/>
                </p:cNvSpPr>
                <p:nvPr/>
              </p:nvSpPr>
              <p:spPr bwMode="auto">
                <a:xfrm flipH="1" flipV="1">
                  <a:off x="2220338" y="4335954"/>
                  <a:ext cx="2675" cy="829673"/>
                </a:xfrm>
                <a:prstGeom prst="line">
                  <a:avLst/>
                </a:prstGeom>
                <a:noFill/>
                <a:ln w="36000">
                  <a:solidFill>
                    <a:srgbClr val="FFE2B7"/>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4" name="Line 32"/>
                <p:cNvSpPr>
                  <a:spLocks noChangeShapeType="1"/>
                </p:cNvSpPr>
                <p:nvPr/>
              </p:nvSpPr>
              <p:spPr bwMode="auto">
                <a:xfrm flipV="1">
                  <a:off x="2692049" y="4959093"/>
                  <a:ext cx="4543617" cy="5560"/>
                </a:xfrm>
                <a:prstGeom prst="line">
                  <a:avLst/>
                </a:prstGeom>
                <a:noFill/>
                <a:ln w="36000">
                  <a:solidFill>
                    <a:srgbClr val="FFE2B7"/>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5" name="Line 37"/>
                <p:cNvSpPr>
                  <a:spLocks noChangeShapeType="1"/>
                </p:cNvSpPr>
                <p:nvPr/>
              </p:nvSpPr>
              <p:spPr bwMode="auto">
                <a:xfrm flipH="1">
                  <a:off x="2687305" y="4944554"/>
                  <a:ext cx="4743" cy="283247"/>
                </a:xfrm>
                <a:prstGeom prst="line">
                  <a:avLst/>
                </a:prstGeom>
                <a:noFill/>
                <a:ln w="36000">
                  <a:solidFill>
                    <a:srgbClr val="FFE2B7"/>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106" name="Groupe 105"/>
              <p:cNvGrpSpPr/>
              <p:nvPr/>
            </p:nvGrpSpPr>
            <p:grpSpPr>
              <a:xfrm>
                <a:off x="4711225" y="4312991"/>
                <a:ext cx="2195696" cy="882322"/>
                <a:chOff x="4659770" y="4283478"/>
                <a:chExt cx="2195696" cy="882322"/>
              </a:xfrm>
            </p:grpSpPr>
            <p:sp>
              <p:nvSpPr>
                <p:cNvPr id="107" name="Line 32"/>
                <p:cNvSpPr>
                  <a:spLocks noChangeShapeType="1"/>
                </p:cNvSpPr>
                <p:nvPr/>
              </p:nvSpPr>
              <p:spPr bwMode="auto">
                <a:xfrm>
                  <a:off x="5294300" y="4665539"/>
                  <a:ext cx="1561166" cy="9642"/>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8" name="Line 36"/>
                <p:cNvSpPr>
                  <a:spLocks noChangeShapeType="1"/>
                </p:cNvSpPr>
                <p:nvPr/>
              </p:nvSpPr>
              <p:spPr bwMode="auto">
                <a:xfrm flipH="1" flipV="1">
                  <a:off x="6824510" y="4340293"/>
                  <a:ext cx="4464" cy="319713"/>
                </a:xfrm>
                <a:prstGeom prst="line">
                  <a:avLst/>
                </a:prstGeom>
                <a:noFill/>
                <a:ln w="36000">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9" name="Line 37"/>
                <p:cNvSpPr>
                  <a:spLocks noChangeShapeType="1"/>
                </p:cNvSpPr>
                <p:nvPr/>
              </p:nvSpPr>
              <p:spPr bwMode="auto">
                <a:xfrm>
                  <a:off x="5294300" y="4637145"/>
                  <a:ext cx="0" cy="528655"/>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0" name="Line 36"/>
                <p:cNvSpPr>
                  <a:spLocks noChangeShapeType="1"/>
                </p:cNvSpPr>
                <p:nvPr/>
              </p:nvSpPr>
              <p:spPr bwMode="auto">
                <a:xfrm flipV="1">
                  <a:off x="4659770" y="4283478"/>
                  <a:ext cx="1990" cy="882217"/>
                </a:xfrm>
                <a:prstGeom prst="line">
                  <a:avLst/>
                </a:prstGeom>
                <a:noFill/>
                <a:ln w="36000">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grpSp>
      <p:grpSp>
        <p:nvGrpSpPr>
          <p:cNvPr id="29" name="Groupe 28"/>
          <p:cNvGrpSpPr/>
          <p:nvPr/>
        </p:nvGrpSpPr>
        <p:grpSpPr>
          <a:xfrm>
            <a:off x="779322" y="1801024"/>
            <a:ext cx="13532446" cy="5261634"/>
            <a:chOff x="791172" y="1833933"/>
            <a:chExt cx="13532446" cy="5261634"/>
          </a:xfrm>
        </p:grpSpPr>
        <p:sp>
          <p:nvSpPr>
            <p:cNvPr id="48" name="ZoneTexte 47"/>
            <p:cNvSpPr txBox="1"/>
            <p:nvPr/>
          </p:nvSpPr>
          <p:spPr>
            <a:xfrm>
              <a:off x="12021318" y="1833933"/>
              <a:ext cx="2184200" cy="1631216"/>
            </a:xfrm>
            <a:prstGeom prst="rect">
              <a:avLst/>
            </a:prstGeom>
            <a:noFill/>
          </p:spPr>
          <p:txBody>
            <a:bodyPr wrap="square" rtlCol="0">
              <a:spAutoFit/>
            </a:bodyPr>
            <a:lstStyle/>
            <a:p>
              <a:pPr algn="ctr"/>
              <a:r>
                <a:rPr lang="fr-FR" sz="2000" dirty="0">
                  <a:solidFill>
                    <a:srgbClr val="FF0000"/>
                  </a:solidFill>
                </a:rPr>
                <a:t>Formations disponibles en alternance (contrat d’apprentissage</a:t>
              </a:r>
              <a:r>
                <a:rPr lang="fr-FR" dirty="0">
                  <a:solidFill>
                    <a:srgbClr val="FF0000"/>
                  </a:solidFill>
                </a:rPr>
                <a:t>)</a:t>
              </a:r>
            </a:p>
          </p:txBody>
        </p:sp>
        <p:sp>
          <p:nvSpPr>
            <p:cNvPr id="91" name="Ellipse 90"/>
            <p:cNvSpPr/>
            <p:nvPr/>
          </p:nvSpPr>
          <p:spPr bwMode="auto">
            <a:xfrm>
              <a:off x="10860941" y="5121555"/>
              <a:ext cx="3462677" cy="19740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p:cNvSpPr/>
            <p:nvPr/>
          </p:nvSpPr>
          <p:spPr bwMode="auto">
            <a:xfrm>
              <a:off x="6099501" y="2348467"/>
              <a:ext cx="5481480" cy="24358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llipse 92"/>
            <p:cNvSpPr/>
            <p:nvPr/>
          </p:nvSpPr>
          <p:spPr bwMode="auto">
            <a:xfrm>
              <a:off x="791172" y="2407581"/>
              <a:ext cx="3185936" cy="24095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8" name="Ellipse 57"/>
          <p:cNvSpPr/>
          <p:nvPr/>
        </p:nvSpPr>
        <p:spPr bwMode="auto">
          <a:xfrm>
            <a:off x="10393218" y="48341"/>
            <a:ext cx="3816424" cy="3456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1</a:t>
            </a:r>
            <a:r>
              <a:rPr lang="fr-FR" sz="2400" b="1" baseline="30000" dirty="0"/>
              <a:t>ère</a:t>
            </a:r>
            <a:r>
              <a:rPr lang="fr-FR" sz="2400" b="1" dirty="0"/>
              <a:t> idée reçue : </a:t>
            </a:r>
          </a:p>
          <a:p>
            <a:pPr algn="ctr"/>
            <a:r>
              <a:rPr lang="fr-FR" sz="2400" b="1" dirty="0"/>
              <a:t>Les formations en STAPS sont déconnectées du monde professionnel</a:t>
            </a:r>
          </a:p>
          <a:p>
            <a:pPr algn="ctr"/>
            <a:endParaRPr lang="fr-FR" sz="2400" b="1" dirty="0"/>
          </a:p>
          <a:p>
            <a:pPr algn="ctr"/>
            <a:r>
              <a:rPr lang="fr-FR" sz="3200" b="1" dirty="0"/>
              <a:t>FAUX</a:t>
            </a:r>
          </a:p>
        </p:txBody>
      </p:sp>
    </p:spTree>
    <p:extLst>
      <p:ext uri="{BB962C8B-B14F-4D97-AF65-F5344CB8AC3E}">
        <p14:creationId xmlns:p14="http://schemas.microsoft.com/office/powerpoint/2010/main" val="186975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58" grpId="0" animBg="1"/>
    </p:bldLst>
  </p:timing>
</p:sld>
</file>

<file path=ppt/theme/theme1.xml><?xml version="1.0" encoding="utf-8"?>
<a:theme xmlns:a="http://schemas.openxmlformats.org/drawingml/2006/main" name="Thème Office">
  <a:themeElements>
    <a:clrScheme name="Nantes Université">
      <a:dk1>
        <a:sysClr val="windowText" lastClr="000000"/>
      </a:dk1>
      <a:lt1>
        <a:sysClr val="window" lastClr="FFFFFF"/>
      </a:lt1>
      <a:dk2>
        <a:srgbClr val="44546A"/>
      </a:dk2>
      <a:lt2>
        <a:srgbClr val="E7E6E6"/>
      </a:lt2>
      <a:accent1>
        <a:srgbClr val="3452FF"/>
      </a:accent1>
      <a:accent2>
        <a:srgbClr val="929393"/>
      </a:accent2>
      <a:accent3>
        <a:srgbClr val="F20066"/>
      </a:accent3>
      <a:accent4>
        <a:srgbClr val="9C1EF1"/>
      </a:accent4>
      <a:accent5>
        <a:srgbClr val="00C6FF"/>
      </a:accent5>
      <a:accent6>
        <a:srgbClr val="03C15E"/>
      </a:accent6>
      <a:hlink>
        <a:srgbClr val="3452FF"/>
      </a:hlink>
      <a:folHlink>
        <a:srgbClr val="F20066"/>
      </a:folHlink>
    </a:clrScheme>
    <a:fontScheme name="Template Université Nantes">
      <a:majorFont>
        <a:latin typeface="Source Sans Pro"/>
        <a:ea typeface="Arial"/>
        <a:cs typeface="Arial"/>
      </a:majorFont>
      <a:minorFont>
        <a:latin typeface="Source Sans Pro"/>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accent4"/>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28191</TotalTime>
  <Words>3688</Words>
  <Application>Microsoft Office PowerPoint</Application>
  <DocSecurity>0</DocSecurity>
  <PresentationFormat>Personnalisé</PresentationFormat>
  <Paragraphs>929</Paragraphs>
  <Slides>69</Slides>
  <Notes>19</Notes>
  <HiddenSlides>4</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69</vt:i4>
      </vt:variant>
    </vt:vector>
  </HeadingPairs>
  <TitlesOfParts>
    <vt:vector size="76" baseType="lpstr">
      <vt:lpstr>Arial</vt:lpstr>
      <vt:lpstr>Calibri</vt:lpstr>
      <vt:lpstr>Courier New</vt:lpstr>
      <vt:lpstr>Source Sans Pro</vt:lpstr>
      <vt:lpstr>Trebuchet MS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choix de spécialités</vt:lpstr>
      <vt:lpstr>Les doublettes de spécialités des admis</vt:lpstr>
      <vt:lpstr>Les doublettes de spécialités des admis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CreativeCorpOmega</dc:creator>
  <cp:keywords/>
  <dc:description/>
  <cp:lastModifiedBy>Tanguy FETIVEAU</cp:lastModifiedBy>
  <cp:revision>364</cp:revision>
  <dcterms:created xsi:type="dcterms:W3CDTF">2019-11-20T14:44:30Z</dcterms:created>
  <dcterms:modified xsi:type="dcterms:W3CDTF">2026-01-26T11:37:07Z</dcterms:modified>
  <cp:category/>
  <dc:identifier/>
  <cp:contentStatus/>
  <dc:language/>
  <cp:version/>
</cp:coreProperties>
</file>