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88" r:id="rId3"/>
    <p:sldId id="357" r:id="rId4"/>
    <p:sldId id="341" r:id="rId5"/>
    <p:sldId id="343" r:id="rId6"/>
    <p:sldId id="318" r:id="rId7"/>
    <p:sldId id="344" r:id="rId8"/>
    <p:sldId id="347" r:id="rId9"/>
    <p:sldId id="345" r:id="rId10"/>
    <p:sldId id="346" r:id="rId11"/>
    <p:sldId id="390" r:id="rId12"/>
    <p:sldId id="375" r:id="rId13"/>
    <p:sldId id="349" r:id="rId14"/>
    <p:sldId id="376" r:id="rId15"/>
    <p:sldId id="350" r:id="rId16"/>
    <p:sldId id="378" r:id="rId17"/>
    <p:sldId id="353" r:id="rId18"/>
    <p:sldId id="354" r:id="rId19"/>
    <p:sldId id="373" r:id="rId20"/>
    <p:sldId id="391" r:id="rId21"/>
    <p:sldId id="382" r:id="rId22"/>
    <p:sldId id="383" r:id="rId23"/>
    <p:sldId id="384" r:id="rId24"/>
    <p:sldId id="385" r:id="rId25"/>
    <p:sldId id="374" r:id="rId26"/>
    <p:sldId id="372" r:id="rId27"/>
    <p:sldId id="389" r:id="rId28"/>
    <p:sldId id="362" r:id="rId29"/>
    <p:sldId id="377" r:id="rId30"/>
    <p:sldId id="260" r:id="rId31"/>
    <p:sldId id="331" r:id="rId32"/>
  </p:sldIdLst>
  <p:sldSz cx="14255750" cy="10691813"/>
  <p:notesSz cx="14255750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9AAEA51-7A07-4103-A5A0-794A29895D72}">
          <p14:sldIdLst>
            <p14:sldId id="256"/>
            <p14:sldId id="388"/>
            <p14:sldId id="357"/>
            <p14:sldId id="341"/>
            <p14:sldId id="343"/>
            <p14:sldId id="318"/>
            <p14:sldId id="344"/>
            <p14:sldId id="347"/>
            <p14:sldId id="345"/>
            <p14:sldId id="346"/>
            <p14:sldId id="390"/>
            <p14:sldId id="375"/>
            <p14:sldId id="349"/>
            <p14:sldId id="376"/>
            <p14:sldId id="350"/>
            <p14:sldId id="378"/>
            <p14:sldId id="353"/>
            <p14:sldId id="354"/>
            <p14:sldId id="373"/>
            <p14:sldId id="391"/>
            <p14:sldId id="382"/>
            <p14:sldId id="383"/>
            <p14:sldId id="384"/>
            <p14:sldId id="385"/>
            <p14:sldId id="374"/>
            <p14:sldId id="372"/>
            <p14:sldId id="389"/>
            <p14:sldId id="362"/>
            <p14:sldId id="377"/>
            <p14:sldId id="260"/>
            <p14:sldId id="331"/>
          </p14:sldIdLst>
        </p14:section>
        <p14:section name="Section sans titre" id="{26DEDFD2-F2A9-4CED-B8C4-FFB9E1302A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3664"/>
  </p:normalViewPr>
  <p:slideViewPr>
    <p:cSldViewPr>
      <p:cViewPr varScale="1">
        <p:scale>
          <a:sx n="40" d="100"/>
          <a:sy n="40" d="100"/>
        </p:scale>
        <p:origin x="1420" y="68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724671744703"/>
          <c:y val="0.10571089132030864"/>
          <c:w val="0.72912008869283584"/>
          <c:h val="0.7201342174450664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Enseignements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44-0C4C-8BF1-CD4E85CC8C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644-0C4C-8BF1-CD4E85CC8C9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44-0C4C-8BF1-CD4E85CC8C99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644-0C4C-8BF1-CD4E85CC8C99}"/>
              </c:ext>
            </c:extLst>
          </c:dPt>
          <c:dLbls>
            <c:dLbl>
              <c:idx val="0"/>
              <c:layout>
                <c:manualLayout>
                  <c:x val="4.1924249046973741E-2"/>
                  <c:y val="4.45149347450119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5392595267191"/>
                      <c:h val="0.212535434485306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44-0C4C-8BF1-CD4E85CC8C99}"/>
                </c:ext>
              </c:extLst>
            </c:dLbl>
            <c:dLbl>
              <c:idx val="1"/>
              <c:layout>
                <c:manualLayout>
                  <c:x val="2.6102696182429299E-2"/>
                  <c:y val="-7.90856721971121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1753959156053"/>
                      <c:h val="0.212535434485306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44-0C4C-8BF1-CD4E85CC8C99}"/>
                </c:ext>
              </c:extLst>
            </c:dLbl>
            <c:dLbl>
              <c:idx val="2"/>
              <c:layout>
                <c:manualLayout>
                  <c:x val="-5.2396347784437552E-2"/>
                  <c:y val="-2.53124219518895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8522967145065"/>
                      <c:h val="0.129330390065306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44-0C4C-8BF1-CD4E85CC8C99}"/>
                </c:ext>
              </c:extLst>
            </c:dLbl>
            <c:dLbl>
              <c:idx val="3"/>
              <c:layout>
                <c:manualLayout>
                  <c:x val="3.8061674223431465E-8"/>
                  <c:y val="1.44644260684749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59552726464736"/>
                      <c:h val="0.1709329122753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644-0C4C-8BF1-CD4E85CC8C9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4"/>
                <c:pt idx="0">
                  <c:v>Activités physiques et sportives (pratique)</c:v>
                </c:pt>
                <c:pt idx="1">
                  <c:v>Activités physiques et sportives (Théorie)</c:v>
                </c:pt>
                <c:pt idx="2">
                  <c:v>Enseignements scientifiques</c:v>
                </c:pt>
                <c:pt idx="3">
                  <c:v>Méthodologie du travail universitaire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45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4-0C4C-8BF1-CD4E85CC8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6EC-7E47-8C31-4BAFD0EFA8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F5-4150-99FC-A6897BD5228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EC-7E47-8C31-4BAFD0EFA8DD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C-7E47-8C31-4BAFD0EFA8DD}"/>
              </c:ext>
            </c:extLst>
          </c:dPt>
          <c:dLbls>
            <c:dLbl>
              <c:idx val="0"/>
              <c:layout>
                <c:manualLayout>
                  <c:x val="2.9792915585405935E-2"/>
                  <c:y val="1.258252217152303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defRPr>
                    </a:pPr>
                    <a:fld id="{725F4513-E480-8C4F-A605-337950D413E6}" type="CATEGORYNAME">
                      <a:rPr lang="fr-FR"/>
                      <a:pPr>
                        <a:defRPr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defRPr>
                      </a:pPr>
                      <a:t>[NOM DE CATÉGORIE]</a:t>
                    </a:fld>
                    <a:r>
                      <a:rPr lang="fr-FR" baseline="0" dirty="0"/>
                      <a:t>
</a:t>
                    </a:r>
                    <a:fld id="{3B225CBF-3F96-D54A-B26D-7AA0D3486A26}" type="PERCENTAGE">
                      <a:rPr lang="fr-FR" baseline="0">
                        <a:solidFill>
                          <a:srgbClr val="FF0000"/>
                        </a:solidFill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defRPr>
                      </a:pPr>
                      <a:t>[POURCENTAGE]</a:t>
                    </a:fld>
                    <a:endParaRPr lang="fr-FR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668790615296964"/>
                      <c:h val="0.144310048265832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EC-7E47-8C31-4BAFD0EFA8DD}"/>
                </c:ext>
              </c:extLst>
            </c:dLbl>
            <c:dLbl>
              <c:idx val="2"/>
              <c:layout>
                <c:manualLayout>
                  <c:x val="-0.21783016969001753"/>
                  <c:y val="-7.9936023207322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EC-7E47-8C31-4BAFD0EFA8DD}"/>
                </c:ext>
              </c:extLst>
            </c:dLbl>
            <c:dLbl>
              <c:idx val="3"/>
              <c:layout>
                <c:manualLayout>
                  <c:x val="-5.860862969278801E-3"/>
                  <c:y val="1.62832639866768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64923981724135"/>
                      <c:h val="0.16947509260887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EC-7E47-8C31-4BAFD0EFA8D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Feuil1!$A$2:$A$5</c:f>
              <c:strCache>
                <c:ptCount val="4"/>
                <c:pt idx="0">
                  <c:v>Activité physique et sportive (Pratique)</c:v>
                </c:pt>
                <c:pt idx="1">
                  <c:v>Activité physique et sportive (Théorie)</c:v>
                </c:pt>
                <c:pt idx="2">
                  <c:v>Enseignements scientifiques</c:v>
                </c:pt>
                <c:pt idx="3">
                  <c:v>Méthodologie du travail universitaire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C-7E47-8C31-4BAFD0EFA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7696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075613" y="0"/>
            <a:ext cx="6176962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A1CCF-22F9-4EFB-8746-401A19D66496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54525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425575" y="5078413"/>
            <a:ext cx="11404600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617696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075613" y="10155238"/>
            <a:ext cx="6176962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9D74F-851E-4986-962E-364C996D5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17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03976AC1-61E7-4ED5-9DC2-E131F539C6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79663BD3-EAA5-4680-80D8-51A7795C00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70B61200-C704-4CD1-9432-50AED8ACA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925E228-EFBE-4501-9B9B-055CA3492839}" type="slidenum">
              <a:rPr lang="fr-FR" altLang="fr-FR"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65% des</a:t>
            </a:r>
            <a:r>
              <a:rPr lang="fr-FR" baseline="0" dirty="0"/>
              <a:t> </a:t>
            </a:r>
            <a:r>
              <a:rPr lang="fr-FR" baseline="0" dirty="0" err="1"/>
              <a:t>doef</a:t>
            </a:r>
            <a:r>
              <a:rPr lang="fr-FR" baseline="0" dirty="0"/>
              <a:t> sur notes scolaires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80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956EBBF-8BB3-405A-8BEE-80942D078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0" hangingPunct="0">
              <a:buFont typeface="Times New Roman" panose="02020603050405020304" pitchFamily="18" charset="0"/>
              <a:buNone/>
            </a:pPr>
            <a:fld id="{4EF0FCDA-E3AA-4B1D-947D-CDEE8505FDC8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 eaLnBrk="0" hangingPunct="0">
                <a:buFont typeface="Times New Roman" panose="02020603050405020304" pitchFamily="18" charset="0"/>
                <a:buNone/>
              </a:pPr>
              <a:t>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21CD1F4E-22FA-4F9A-A3AF-86BD163C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fr-FR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2FD54902-72C9-4D0C-A879-94599255A9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9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Nécessité de bien s’organiser dès le début de l’année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24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Nécessité de bien s’organiser dès le début de l’année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7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>
                <a:latin typeface="+mn-lt"/>
                <a:ea typeface="+mj-ea"/>
                <a:cs typeface="+mj-cs"/>
              </a:rPr>
              <a:t>Semaine de rentrée : réunions pédagogiques, apprendre à maitriser les outils, prendre ses marques sur le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>
                <a:latin typeface="+mn-lt"/>
                <a:ea typeface="+mj-ea"/>
                <a:cs typeface="+mj-cs"/>
              </a:rPr>
              <a:t>Tuteurs étudiants pour aider à l’accompagnement (visites du campus, présentation des activités associatives…)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200" dirty="0">
              <a:latin typeface="+mn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52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ct val="0"/>
              </a:spcBef>
              <a:buClr>
                <a:srgbClr val="003366"/>
              </a:buClr>
            </a:pPr>
            <a:r>
              <a:rPr lang="fr-FR" sz="1200" b="1" dirty="0">
                <a:latin typeface="+mn-lt"/>
                <a:cs typeface="Arial" panose="020B0604020202020204" pitchFamily="34" charset="0"/>
              </a:rPr>
              <a:t>Le tutorat d’accompagnement scientifique et méthodologique </a:t>
            </a:r>
            <a:r>
              <a:rPr lang="fr-FR" sz="1200" dirty="0">
                <a:latin typeface="+mn-lt"/>
                <a:cs typeface="Arial" panose="020B0604020202020204" pitchFamily="34" charset="0"/>
              </a:rPr>
              <a:t>assuré par des étudiants plus expérimentés.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  <a:buClr>
                <a:srgbClr val="003366"/>
              </a:buClr>
            </a:pPr>
            <a:r>
              <a:rPr lang="fr-FR" altLang="fr-FR" sz="1200" b="1" dirty="0">
                <a:latin typeface="+mn-lt"/>
                <a:cs typeface="Arial" panose="020B0604020202020204" pitchFamily="34" charset="0"/>
              </a:rPr>
              <a:t>Connaissance du Parcours de Formation 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: 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Acquisition des méthodes utiles pour apprendre à l’université,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gestion du temps, de la prise de notes…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altLang="fr-FR" sz="1200" dirty="0">
              <a:latin typeface="+mn-lt"/>
              <a:cs typeface="Arial" panose="020B0604020202020204" pitchFamily="34" charset="0"/>
            </a:endParaRPr>
          </a:p>
          <a:p>
            <a:pPr marL="571500" indent="-571500" algn="just">
              <a:spcBef>
                <a:spcPct val="0"/>
              </a:spcBef>
              <a:buClr>
                <a:srgbClr val="003366"/>
              </a:buClr>
            </a:pPr>
            <a:r>
              <a:rPr lang="fr-FR" altLang="fr-FR" sz="1200" b="1" dirty="0">
                <a:latin typeface="+mn-lt"/>
                <a:cs typeface="Arial" panose="020B0604020202020204" pitchFamily="34" charset="0"/>
              </a:rPr>
              <a:t>Le parcours accompagné : 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une formation adaptée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pour les étudiants « oui si » sur </a:t>
            </a:r>
            <a:r>
              <a:rPr lang="fr-FR" altLang="fr-FR" sz="1200" dirty="0" err="1">
                <a:latin typeface="+mn-lt"/>
                <a:cs typeface="Arial" panose="020B0604020202020204" pitchFamily="34" charset="0"/>
              </a:rPr>
              <a:t>parcoursup</a:t>
            </a:r>
            <a:endParaRPr lang="fr-FR" altLang="fr-FR" sz="1200" dirty="0">
              <a:latin typeface="+mn-lt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96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ct val="0"/>
              </a:spcBef>
              <a:buClr>
                <a:srgbClr val="003366"/>
              </a:buClr>
            </a:pPr>
            <a:r>
              <a:rPr lang="fr-FR" sz="1200" b="1" dirty="0">
                <a:latin typeface="+mn-lt"/>
                <a:cs typeface="Arial" panose="020B0604020202020204" pitchFamily="34" charset="0"/>
              </a:rPr>
              <a:t>Le tutorat d’accompagnement scientifique et méthodologique </a:t>
            </a:r>
            <a:r>
              <a:rPr lang="fr-FR" sz="1200" dirty="0">
                <a:latin typeface="+mn-lt"/>
                <a:cs typeface="Arial" panose="020B0604020202020204" pitchFamily="34" charset="0"/>
              </a:rPr>
              <a:t>assuré par des étudiants plus expérimentés.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  <a:buClr>
                <a:srgbClr val="003366"/>
              </a:buClr>
            </a:pPr>
            <a:r>
              <a:rPr lang="fr-FR" altLang="fr-FR" sz="1200" b="1" dirty="0">
                <a:latin typeface="+mn-lt"/>
                <a:cs typeface="Arial" panose="020B0604020202020204" pitchFamily="34" charset="0"/>
              </a:rPr>
              <a:t>Connaissance du Parcours de Formation 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: 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Acquisition des méthodes utiles pour apprendre à l’université,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gestion du temps, de la prise de notes…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altLang="fr-FR" sz="1200" dirty="0">
              <a:latin typeface="+mn-lt"/>
              <a:cs typeface="Arial" panose="020B0604020202020204" pitchFamily="34" charset="0"/>
            </a:endParaRPr>
          </a:p>
          <a:p>
            <a:pPr marL="571500" indent="-571500" algn="just">
              <a:spcBef>
                <a:spcPct val="0"/>
              </a:spcBef>
              <a:buClr>
                <a:srgbClr val="003366"/>
              </a:buClr>
            </a:pPr>
            <a:r>
              <a:rPr lang="fr-FR" altLang="fr-FR" sz="1200" b="1" dirty="0">
                <a:latin typeface="+mn-lt"/>
                <a:cs typeface="Arial" panose="020B0604020202020204" pitchFamily="34" charset="0"/>
              </a:rPr>
              <a:t>Le parcours accompagné : 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une formation adaptée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pour les étudiants « oui si » sur </a:t>
            </a:r>
            <a:r>
              <a:rPr lang="fr-FR" altLang="fr-FR" sz="1200" dirty="0" err="1">
                <a:latin typeface="+mn-lt"/>
                <a:cs typeface="Arial" panose="020B0604020202020204" pitchFamily="34" charset="0"/>
              </a:rPr>
              <a:t>parcoursup</a:t>
            </a:r>
            <a:endParaRPr lang="fr-FR" altLang="fr-FR" sz="1200" dirty="0">
              <a:latin typeface="+mn-lt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3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ct val="0"/>
              </a:spcBef>
              <a:buClr>
                <a:srgbClr val="003366"/>
              </a:buClr>
            </a:pPr>
            <a:r>
              <a:rPr lang="fr-FR" sz="1200" b="1" dirty="0">
                <a:latin typeface="+mn-lt"/>
                <a:cs typeface="Arial" panose="020B0604020202020204" pitchFamily="34" charset="0"/>
              </a:rPr>
              <a:t>Le tutorat d’accompagnement scientifique et méthodologique </a:t>
            </a:r>
            <a:r>
              <a:rPr lang="fr-FR" sz="1200" dirty="0">
                <a:latin typeface="+mn-lt"/>
                <a:cs typeface="Arial" panose="020B0604020202020204" pitchFamily="34" charset="0"/>
              </a:rPr>
              <a:t>assuré par des étudiants plus expérimentés.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  <a:buClr>
                <a:srgbClr val="003366"/>
              </a:buClr>
            </a:pPr>
            <a:r>
              <a:rPr lang="fr-FR" altLang="fr-FR" sz="1200" b="1" dirty="0">
                <a:latin typeface="+mn-lt"/>
                <a:cs typeface="Arial" panose="020B0604020202020204" pitchFamily="34" charset="0"/>
              </a:rPr>
              <a:t>Connaissance du Parcours de Formation 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: 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Acquisition des méthodes utiles pour apprendre à l’université,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gestion du temps, de la prise de notes…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altLang="fr-FR" sz="1200" dirty="0">
              <a:latin typeface="+mn-lt"/>
              <a:cs typeface="Arial" panose="020B0604020202020204" pitchFamily="34" charset="0"/>
            </a:endParaRPr>
          </a:p>
          <a:p>
            <a:pPr marL="571500" indent="-571500" algn="just">
              <a:spcBef>
                <a:spcPct val="0"/>
              </a:spcBef>
              <a:buClr>
                <a:srgbClr val="003366"/>
              </a:buClr>
            </a:pPr>
            <a:r>
              <a:rPr lang="fr-FR" altLang="fr-FR" sz="1200" b="1" dirty="0">
                <a:latin typeface="+mn-lt"/>
                <a:cs typeface="Arial" panose="020B0604020202020204" pitchFamily="34" charset="0"/>
              </a:rPr>
              <a:t>Le parcours accompagné : </a:t>
            </a:r>
            <a:r>
              <a:rPr lang="fr-FR" altLang="fr-FR" sz="1200" dirty="0">
                <a:latin typeface="+mn-lt"/>
                <a:cs typeface="Arial" panose="020B0604020202020204" pitchFamily="34" charset="0"/>
              </a:rPr>
              <a:t>une formation adaptée 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1200" dirty="0">
                <a:latin typeface="+mn-lt"/>
                <a:cs typeface="Arial" panose="020B0604020202020204" pitchFamily="34" charset="0"/>
              </a:rPr>
              <a:t>pour les étudiants « oui si » sur </a:t>
            </a:r>
            <a:r>
              <a:rPr lang="fr-FR" altLang="fr-FR" sz="1200" dirty="0" err="1">
                <a:latin typeface="+mn-lt"/>
                <a:cs typeface="Arial" panose="020B0604020202020204" pitchFamily="34" charset="0"/>
              </a:rPr>
              <a:t>parcoursup</a:t>
            </a:r>
            <a:endParaRPr lang="fr-FR" altLang="fr-FR" sz="1200" dirty="0">
              <a:latin typeface="+mn-lt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14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50 à</a:t>
            </a:r>
            <a:r>
              <a:rPr lang="fr-FR" baseline="0" dirty="0"/>
              <a:t> 60 % malgré la tension à l’entrée. </a:t>
            </a:r>
          </a:p>
          <a:p>
            <a:r>
              <a:rPr lang="fr-FR" baseline="0" dirty="0"/>
              <a:t>Facteurs de réussite? </a:t>
            </a:r>
          </a:p>
          <a:p>
            <a:r>
              <a:rPr lang="fr-FR" baseline="0" dirty="0"/>
              <a:t>Projet, </a:t>
            </a:r>
          </a:p>
          <a:p>
            <a:r>
              <a:rPr lang="fr-FR" baseline="0" dirty="0"/>
              <a:t>Attendu 5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D74F-851E-4986-962E-364C996D512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0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898948" y="-4756"/>
            <a:ext cx="13356802" cy="1069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1270243" y="2642693"/>
            <a:ext cx="11978312" cy="2769989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268141" y="1706027"/>
            <a:ext cx="3363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1272613" y="5936542"/>
            <a:ext cx="11975942" cy="6093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712775" indent="0" algn="ctr">
              <a:buNone/>
              <a:defRPr sz="3100"/>
            </a:lvl2pPr>
            <a:lvl3pPr marL="1425550" indent="0" algn="ctr">
              <a:buNone/>
              <a:defRPr sz="2800"/>
            </a:lvl3pPr>
            <a:lvl4pPr marL="2138324" indent="0" algn="ctr">
              <a:buNone/>
              <a:defRPr sz="2500"/>
            </a:lvl4pPr>
            <a:lvl5pPr marL="2851099" indent="0" algn="ctr">
              <a:buNone/>
              <a:defRPr sz="2500"/>
            </a:lvl5pPr>
            <a:lvl6pPr marL="3563874" indent="0" algn="ctr">
              <a:buNone/>
              <a:defRPr sz="2500"/>
            </a:lvl6pPr>
            <a:lvl7pPr marL="4276649" indent="0" algn="ctr">
              <a:buNone/>
              <a:defRPr sz="2500"/>
            </a:lvl7pPr>
            <a:lvl8pPr marL="4989424" indent="0" algn="ctr">
              <a:buNone/>
              <a:defRPr sz="2500"/>
            </a:lvl8pPr>
            <a:lvl9pPr marL="5702198" indent="0" algn="ctr">
              <a:buNone/>
              <a:defRPr sz="2500"/>
            </a:lvl9pPr>
          </a:lstStyle>
          <a:p>
            <a:pPr>
              <a:defRPr/>
            </a:pPr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5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 rotWithShape="1">
          <a:blip r:embed="rId2"/>
          <a:srcRect l="4754" t="6340" r="1"/>
          <a:stretch/>
        </p:blipFill>
        <p:spPr bwMode="black">
          <a:xfrm rot="5400000">
            <a:off x="7265279" y="-6361467"/>
            <a:ext cx="629004" cy="13351938"/>
          </a:xfrm>
          <a:prstGeom prst="rect">
            <a:avLst/>
          </a:prstGeom>
          <a:noFill/>
        </p:spPr>
      </p:pic>
      <p:pic>
        <p:nvPicPr>
          <p:cNvPr id="10" name="Picture 5" descr="T:\INFOGRAPHIE - CREA\NANTES UNIVERSITE\1-OUTILS COM\Z_OUTILS\Logotype\3-logo-Composante\3_Visuels\Logos sans marge (Office ou web)\Logos composante blanc\logo-blanc-composante_Sante-staps.png">
            <a:extLst>
              <a:ext uri="{FF2B5EF4-FFF2-40B4-BE49-F238E27FC236}">
                <a16:creationId xmlns:a16="http://schemas.microsoft.com/office/drawing/2014/main" id="{7C60F62E-1530-CB43-81FF-40449B4976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268141" y="9648312"/>
            <a:ext cx="172237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2A4BB56-8DA9-FC40-B19F-917C9066F0E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03812" y="9418865"/>
            <a:ext cx="128887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1151211" y="2957566"/>
            <a:ext cx="11330240" cy="4373399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69268" y="2561168"/>
            <a:ext cx="6323316" cy="1274195"/>
          </a:xfrm>
        </p:spPr>
        <p:txBody>
          <a:bodyPr/>
          <a:lstStyle/>
          <a:p>
            <a:pPr lvl="0">
              <a:defRPr/>
            </a:pPr>
            <a:r>
              <a:rPr lang="fr-FR" dirty="0"/>
              <a:t>Cliquez pour 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469268" y="8730282"/>
            <a:ext cx="6323315" cy="259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1127927" y="2540000"/>
            <a:ext cx="5968197" cy="6449499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1127927" y="689020"/>
            <a:ext cx="12840708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>
            <a:extLst>
              <a:ext uri="{FF2B5EF4-FFF2-40B4-BE49-F238E27FC236}">
                <a16:creationId xmlns:a16="http://schemas.microsoft.com/office/drawing/2014/main" id="{82F48792-A7D9-4CD0-BB96-18023827AF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961" y="9162290"/>
            <a:ext cx="1668121" cy="16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1210" y="3091258"/>
            <a:ext cx="12385377" cy="183947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BA951E0-9C39-4EBE-93FA-41498758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6A34-7C97-4D84-AE7A-8101145C723D}" type="datetimeFigureOut">
              <a:rPr lang="fr-FR"/>
              <a:pPr>
                <a:defRPr/>
              </a:pPr>
              <a:t>25/01/2025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8C83DCB-BA50-4C6F-91B3-2F0D6BC2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A55EE30-678B-4ADC-856A-365EACC6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83066-0493-4954-A9DD-D6E3C2C0FB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917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6726" y="504891"/>
            <a:ext cx="9974075" cy="2534356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4BA363-F645-4703-9DA4-DD36C5A5D2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DCD73C-0394-4B9D-9C77-439FA44C80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14E5D6-C503-437C-A5BE-DA3DF5D5FA1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6F4A5C-4090-4D03-8A23-90D4B62806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638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-50481"/>
            <a:ext cx="14255750" cy="107422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</a:endParaRPr>
          </a:p>
        </p:txBody>
      </p:sp>
      <p:grpSp>
        <p:nvGrpSpPr>
          <p:cNvPr id="10" name="Groupe 9"/>
          <p:cNvGrpSpPr/>
          <p:nvPr userDrawn="1"/>
        </p:nvGrpSpPr>
        <p:grpSpPr bwMode="black">
          <a:xfrm>
            <a:off x="4081773" y="1517232"/>
            <a:ext cx="6092203" cy="7613123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/>
            <p:cNvSpPr/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 22"/>
            <p:cNvSpPr/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7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1" y="3064847"/>
            <a:ext cx="11887200" cy="99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224247" y="418991"/>
            <a:ext cx="12555242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59" y="8879700"/>
            <a:ext cx="4900532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42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035178D-742C-43FF-85F7-F069E8D3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610A-A4B0-424B-835F-0F31280DDC1F}" type="datetimeFigureOut">
              <a:rPr lang="fr-FR"/>
              <a:pPr>
                <a:defRPr/>
              </a:pPr>
              <a:t>25/01/2025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9D35BD5-ECDD-4C31-92DE-BF8833BA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44896C6-C3A3-4E48-9B3D-785E60D1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4C81-3A2E-49BE-97B8-9371392BE4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25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51211" y="548730"/>
            <a:ext cx="12392174" cy="158322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1210" y="3091258"/>
            <a:ext cx="12385377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 dirty="0"/>
              <a:t>Cliquez pour modifier les styles du texte du masque</a:t>
            </a:r>
            <a:endParaRPr dirty="0"/>
          </a:p>
          <a:p>
            <a:pPr lvl="1">
              <a:defRPr/>
            </a:pPr>
            <a:r>
              <a:rPr lang="fr-FR" dirty="0" err="1"/>
              <a:t>Fdsd</a:t>
            </a:r>
            <a:endParaRPr lang="fr-FR" dirty="0"/>
          </a:p>
          <a:p>
            <a:pPr lvl="2">
              <a:defRPr/>
            </a:pPr>
            <a:r>
              <a:rPr lang="fr-FR" dirty="0" err="1"/>
              <a:t>Gfgdfgdfg</a:t>
            </a:r>
            <a:endParaRPr lang="fr-FR" dirty="0"/>
          </a:p>
          <a:p>
            <a:pPr lvl="3">
              <a:defRPr/>
            </a:pPr>
            <a:r>
              <a:rPr lang="fr-FR" dirty="0" err="1"/>
              <a:t>Gfgfdgfdgdfgdf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701105" y="9532779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FE2B636-19F0-CB4C-A815-009163B1B9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0"/>
            <a:ext cx="863472" cy="10691813"/>
          </a:xfrm>
          <a:prstGeom prst="rect">
            <a:avLst/>
          </a:prstGeom>
        </p:spPr>
      </p:pic>
      <p:pic>
        <p:nvPicPr>
          <p:cNvPr id="9" name="Picture 5" descr="T:\INFOGRAPHIE - CREA\NANTES UNIVERSITE\1-OUTILS COM\Z_OUTILS\Logotype\3-logo-Composante\3_Visuels\Logos sans marge (Office ou web)\Logos composante noir\logo-noir-composante_Sante-staps.png">
            <a:extLst>
              <a:ext uri="{FF2B5EF4-FFF2-40B4-BE49-F238E27FC236}">
                <a16:creationId xmlns:a16="http://schemas.microsoft.com/office/drawing/2014/main" id="{435A2F73-F646-1949-88C8-CB857C0C46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10" y="9705542"/>
            <a:ext cx="172237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1425550">
        <a:lnSpc>
          <a:spcPct val="90000"/>
        </a:lnSpc>
        <a:spcBef>
          <a:spcPts val="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66700" algn="l" defTabSz="1425550">
        <a:lnSpc>
          <a:spcPct val="90000"/>
        </a:lnSpc>
        <a:spcBef>
          <a:spcPts val="0"/>
        </a:spcBef>
        <a:buFont typeface="Courier New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450975" indent="-457200" algn="l" defTabSz="1425550">
        <a:lnSpc>
          <a:spcPct val="90000"/>
        </a:lnSpc>
        <a:spcBef>
          <a:spcPts val="0"/>
        </a:spcBef>
        <a:buFont typeface="Source Sans Pro"/>
        <a:buChar char="‒"/>
        <a:defRPr sz="2000" u="none">
          <a:solidFill>
            <a:schemeClr val="tx1"/>
          </a:solidFill>
          <a:latin typeface="+mn-lt"/>
          <a:ea typeface="+mn-ea"/>
          <a:cs typeface="+mn-cs"/>
        </a:defRPr>
      </a:lvl3pPr>
      <a:lvl4pPr marL="2595525" indent="-457200" algn="l" defTabSz="1425550">
        <a:lnSpc>
          <a:spcPct val="90000"/>
        </a:lnSpc>
        <a:spcBef>
          <a:spcPts val="780"/>
        </a:spcBef>
        <a:buFont typeface="Source Sans Pro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doron@univ-nantes.f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eline.lebras@univ-nantes.fr" TargetMode="External"/><Relationship Id="rId4" Type="http://schemas.openxmlformats.org/officeDocument/2006/relationships/hyperlink" Target="mailto:Ludovic.Buanec@univ-nantes.f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E7B68F3-16BD-664F-B9FF-6D0580FD9664}"/>
              </a:ext>
            </a:extLst>
          </p:cNvPr>
          <p:cNvSpPr txBox="1"/>
          <p:nvPr/>
        </p:nvSpPr>
        <p:spPr bwMode="auto">
          <a:xfrm>
            <a:off x="8163617" y="6010600"/>
            <a:ext cx="4344840" cy="2011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bg1"/>
                </a:solidFill>
              </a:rPr>
              <a:t>information SI vous imprimez le diaporama :</a:t>
            </a: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Choisissez en noir et blanc ou nuance de gris afin d’éviter l’impression des 1re et dernière diapos en aplat noir</a:t>
            </a: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b="1">
                <a:solidFill>
                  <a:schemeClr val="bg1"/>
                </a:solidFill>
              </a:rPr>
              <a:t>Pensez à supprimer ce cadre texte !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6" name="Image 13">
            <a:extLst>
              <a:ext uri="{FF2B5EF4-FFF2-40B4-BE49-F238E27FC236}">
                <a16:creationId xmlns:a16="http://schemas.microsoft.com/office/drawing/2014/main" id="{761D3472-CE1A-432B-A5E0-7889740D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17" y="1442871"/>
            <a:ext cx="12011578" cy="7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2"/>
          </p:nvPr>
        </p:nvSpPr>
        <p:spPr bwMode="black">
          <a:xfrm>
            <a:off x="2890750" y="7690599"/>
            <a:ext cx="9617708" cy="775597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fr-FR" altLang="fr-FR" sz="3200" b="1" dirty="0">
                <a:solidFill>
                  <a:schemeClr val="tx1"/>
                </a:solidFill>
              </a:rPr>
              <a:t>Véronique THOMAS-OLLIVIER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>
                <a:solidFill>
                  <a:schemeClr val="tx1"/>
                </a:solidFill>
              </a:rPr>
              <a:t>Responsable pédagogique L1</a:t>
            </a:r>
          </a:p>
        </p:txBody>
      </p:sp>
      <p:sp>
        <p:nvSpPr>
          <p:cNvPr id="44" name="Espace réservé de la date 43"/>
          <p:cNvSpPr>
            <a:spLocks noGrp="1"/>
          </p:cNvSpPr>
          <p:nvPr>
            <p:ph type="dt" sz="half" idx="10"/>
          </p:nvPr>
        </p:nvSpPr>
        <p:spPr bwMode="black">
          <a:xfrm>
            <a:off x="11232331" y="1686851"/>
            <a:ext cx="3363941" cy="3693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25 janvier 2025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black">
          <a:xfrm>
            <a:off x="1937686" y="4015525"/>
            <a:ext cx="11330240" cy="9140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STAPS Licence 1</a:t>
            </a:r>
            <a:r>
              <a:rPr lang="fr-FR" altLang="fr-FR" sz="6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ère</a:t>
            </a:r>
            <a:r>
              <a:rPr lang="fr-FR" altLang="fr-FR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charset="0"/>
              </a:rPr>
              <a:t> année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824161" y="407867"/>
            <a:ext cx="13431589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sz="4800" dirty="0">
                <a:solidFill>
                  <a:srgbClr val="7030A0"/>
                </a:solidFill>
              </a:rPr>
              <a:t>4 domaines de connaissances et de compétences</a:t>
            </a:r>
          </a:p>
          <a:p>
            <a:endParaRPr lang="fr-FR" sz="4600" dirty="0">
              <a:latin typeface="+mn-lt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31" y="7190458"/>
            <a:ext cx="42291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47" y="6692283"/>
            <a:ext cx="2992222" cy="22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81" y="2314086"/>
            <a:ext cx="2913023" cy="194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89" y="4447498"/>
            <a:ext cx="3534238" cy="190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63" y="6771482"/>
            <a:ext cx="4197526" cy="21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1" y="6741782"/>
            <a:ext cx="3197644" cy="21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131057" y="2137564"/>
            <a:ext cx="100384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>
              <a:buClr>
                <a:srgbClr val="003366"/>
              </a:buClr>
              <a:buSzPct val="60000"/>
              <a:buFont typeface="Wingdings" charset="2"/>
              <a:buNone/>
            </a:pPr>
            <a:r>
              <a:rPr lang="fr-FR" altLang="x-none" sz="4400" dirty="0">
                <a:latin typeface="+mn-lt"/>
                <a:ea typeface="+mj-ea"/>
                <a:cs typeface="+mj-cs"/>
              </a:rPr>
              <a:t>Pratique et technologie des </a:t>
            </a:r>
          </a:p>
          <a:p>
            <a:pPr>
              <a:buClr>
                <a:srgbClr val="003366"/>
              </a:buClr>
              <a:buSzPct val="60000"/>
              <a:buFont typeface="Wingdings" charset="2"/>
              <a:buNone/>
            </a:pPr>
            <a:r>
              <a:rPr lang="fr-FR" altLang="x-none" sz="4400" dirty="0">
                <a:latin typeface="+mn-lt"/>
                <a:ea typeface="+mj-ea"/>
                <a:cs typeface="+mj-cs"/>
              </a:rPr>
              <a:t>Activités Physiques et Sportives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31057" y="4421357"/>
            <a:ext cx="712787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marL="0">
              <a:spcBef>
                <a:spcPts val="2650"/>
              </a:spcBef>
              <a:buClr>
                <a:srgbClr val="003366"/>
              </a:buClr>
              <a:buSzPct val="60000"/>
            </a:pPr>
            <a:r>
              <a:rPr lang="fr-FR" altLang="x-none" sz="2800" dirty="0">
                <a:latin typeface="+mn-lt"/>
                <a:ea typeface="+mj-ea"/>
                <a:cs typeface="+mj-cs"/>
              </a:rPr>
              <a:t>Formation dans 12 Activités Physiques</a:t>
            </a:r>
            <a:br>
              <a:rPr lang="fr-FR" altLang="x-none" sz="2800" dirty="0">
                <a:latin typeface="+mn-lt"/>
                <a:ea typeface="+mj-ea"/>
                <a:cs typeface="+mj-cs"/>
              </a:rPr>
            </a:br>
            <a:r>
              <a:rPr lang="fr-FR" altLang="x-none" sz="2800" dirty="0">
                <a:latin typeface="+mn-lt"/>
                <a:ea typeface="+mj-ea"/>
                <a:cs typeface="+mj-cs"/>
              </a:rPr>
              <a:t>et Sportives différentes sur L1/L2</a:t>
            </a:r>
          </a:p>
          <a:p>
            <a:pPr marL="0">
              <a:spcBef>
                <a:spcPts val="2650"/>
              </a:spcBef>
              <a:buClr>
                <a:srgbClr val="003366"/>
              </a:buClr>
              <a:buSzPct val="60000"/>
            </a:pPr>
            <a:endParaRPr lang="fr-FR" altLang="x-none" sz="28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202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037440" y="1125767"/>
            <a:ext cx="13218310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solidFill>
                  <a:srgbClr val="7030A0"/>
                </a:solidFill>
                <a:latin typeface="+mn-lt"/>
              </a:rPr>
              <a:t>4 domaines de connaissances et de compétences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31" y="7190458"/>
            <a:ext cx="42291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37440" y="2487331"/>
            <a:ext cx="13817682" cy="5717150"/>
          </a:xfrm>
          <a:custGeom>
            <a:avLst/>
            <a:gdLst>
              <a:gd name="T0" fmla="*/ 2147483647 w 24620"/>
              <a:gd name="T1" fmla="*/ 2147483647 h 10189"/>
              <a:gd name="T2" fmla="*/ 2147483647 w 24620"/>
              <a:gd name="T3" fmla="*/ 2147483647 h 10189"/>
              <a:gd name="T4" fmla="*/ 0 w 24620"/>
              <a:gd name="T5" fmla="*/ 2147483647 h 10189"/>
              <a:gd name="T6" fmla="*/ 2147483647 w 24620"/>
              <a:gd name="T7" fmla="*/ 0 h 10189"/>
              <a:gd name="T8" fmla="*/ 0 60000 65536"/>
              <a:gd name="T9" fmla="*/ 0 60000 65536"/>
              <a:gd name="T10" fmla="*/ 0 60000 65536"/>
              <a:gd name="T11" fmla="*/ 0 60000 65536"/>
              <a:gd name="T12" fmla="*/ 0 w 24620"/>
              <a:gd name="T13" fmla="*/ 0 h 10189"/>
              <a:gd name="T14" fmla="*/ 24620 w 24620"/>
              <a:gd name="T15" fmla="*/ 10189 h 10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20" h="10189">
                <a:moveTo>
                  <a:pt x="0" y="0"/>
                </a:moveTo>
                <a:lnTo>
                  <a:pt x="24620" y="0"/>
                </a:lnTo>
                <a:lnTo>
                  <a:pt x="24620" y="10189"/>
                </a:lnTo>
                <a:lnTo>
                  <a:pt x="0" y="1018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313" tIns="72963" rIns="140313" bIns="72963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just"/>
            <a:r>
              <a:rPr lang="fr-FR" altLang="x-none" sz="3600" dirty="0">
                <a:solidFill>
                  <a:schemeClr val="bg2">
                    <a:lumMod val="90000"/>
                  </a:schemeClr>
                </a:solidFill>
                <a:latin typeface="+mn-lt"/>
                <a:ea typeface="+mj-ea"/>
                <a:cs typeface="+mj-cs"/>
              </a:rPr>
              <a:t>Pratique et technologie des Activités Physiques et Sportives</a:t>
            </a:r>
          </a:p>
          <a:p>
            <a:pPr algn="just"/>
            <a:endParaRPr lang="fr-FR" altLang="x-none" sz="3600" dirty="0">
              <a:latin typeface="+mn-lt"/>
              <a:ea typeface="+mj-ea"/>
              <a:cs typeface="+mj-cs"/>
            </a:endParaRPr>
          </a:p>
          <a:p>
            <a:pPr algn="just"/>
            <a:r>
              <a:rPr lang="fr-FR" altLang="x-none" sz="3600" b="1" dirty="0">
                <a:latin typeface="+mn-lt"/>
                <a:ea typeface="+mj-ea"/>
                <a:cs typeface="+mj-cs"/>
              </a:rPr>
              <a:t>Des enseignements scientifiques </a:t>
            </a:r>
          </a:p>
          <a:p>
            <a:r>
              <a:rPr lang="fr-FR" altLang="x-none" sz="2800" b="1" dirty="0">
                <a:latin typeface="+mn-lt"/>
                <a:ea typeface="+mj-ea"/>
                <a:cs typeface="+mj-cs"/>
              </a:rPr>
              <a:t>Psychologie, sociologie, histoire, physiologie, anatomie, …</a:t>
            </a:r>
          </a:p>
          <a:p>
            <a:pPr algn="just"/>
            <a:endParaRPr lang="fr-FR" altLang="x-none" sz="3600" dirty="0">
              <a:latin typeface="+mn-lt"/>
              <a:ea typeface="+mj-ea"/>
              <a:cs typeface="+mj-cs"/>
            </a:endParaRPr>
          </a:p>
          <a:p>
            <a:pPr algn="just"/>
            <a:r>
              <a:rPr lang="fr-FR" altLang="x-none" sz="3600" b="1" dirty="0">
                <a:latin typeface="+mn-lt"/>
                <a:ea typeface="+mj-ea"/>
                <a:cs typeface="+mj-cs"/>
              </a:rPr>
              <a:t>Des enseignements de méthodologie </a:t>
            </a:r>
          </a:p>
        </p:txBody>
      </p:sp>
    </p:spTree>
    <p:extLst>
      <p:ext uri="{BB962C8B-B14F-4D97-AF65-F5344CB8AC3E}">
        <p14:creationId xmlns:p14="http://schemas.microsoft.com/office/powerpoint/2010/main" val="414061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7E70D4-D6EE-4C47-B501-3F7908F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51587A9-E8B7-5F4D-AE18-3F6F694BC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397080"/>
              </p:ext>
            </p:extLst>
          </p:nvPr>
        </p:nvGraphicFramePr>
        <p:xfrm>
          <a:off x="1128064" y="1467304"/>
          <a:ext cx="13136574" cy="849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3903EF01-6F93-4745-B076-754808FB1250}"/>
              </a:ext>
            </a:extLst>
          </p:cNvPr>
          <p:cNvSpPr txBox="1">
            <a:spLocks/>
          </p:cNvSpPr>
          <p:nvPr/>
        </p:nvSpPr>
        <p:spPr bwMode="auto">
          <a:xfrm>
            <a:off x="1020401" y="135999"/>
            <a:ext cx="13235349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Volume horaire d’enseignement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8C23953-E790-CB49-A53C-A71B47F8E06E}"/>
              </a:ext>
            </a:extLst>
          </p:cNvPr>
          <p:cNvSpPr/>
          <p:nvPr/>
        </p:nvSpPr>
        <p:spPr>
          <a:xfrm>
            <a:off x="1020401" y="3624634"/>
            <a:ext cx="3011040" cy="2208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b="1" dirty="0">
                <a:solidFill>
                  <a:schemeClr val="bg1"/>
                </a:solidFill>
              </a:rPr>
              <a:t>Entre 20h et </a:t>
            </a:r>
          </a:p>
          <a:p>
            <a:pPr algn="ctr" eaLnBrk="1" hangingPunct="1"/>
            <a:r>
              <a:rPr lang="fr-FR" altLang="x-none" b="1" dirty="0">
                <a:solidFill>
                  <a:schemeClr val="bg1"/>
                </a:solidFill>
              </a:rPr>
              <a:t>22h / semaine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AA2DF76-D39C-FD45-A8E5-A61AF3F43087}"/>
              </a:ext>
            </a:extLst>
          </p:cNvPr>
          <p:cNvSpPr/>
          <p:nvPr/>
        </p:nvSpPr>
        <p:spPr>
          <a:xfrm>
            <a:off x="9000083" y="7208189"/>
            <a:ext cx="5024084" cy="2208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b="1" dirty="0">
                <a:solidFill>
                  <a:schemeClr val="bg1"/>
                </a:solidFill>
              </a:rPr>
              <a:t>2/3 des enseignements sous forme de TP ou TD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AB98D0-A840-D14D-8825-0D350F2D6AB9}"/>
              </a:ext>
            </a:extLst>
          </p:cNvPr>
          <p:cNvSpPr/>
          <p:nvPr/>
        </p:nvSpPr>
        <p:spPr>
          <a:xfrm>
            <a:off x="10293349" y="54914"/>
            <a:ext cx="3730817" cy="1412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x-none" b="1" dirty="0">
                <a:solidFill>
                  <a:schemeClr val="bg1"/>
                </a:solidFill>
              </a:rPr>
              <a:t>250 h/ semestre</a:t>
            </a:r>
          </a:p>
        </p:txBody>
      </p:sp>
    </p:spTree>
    <p:extLst>
      <p:ext uri="{BB962C8B-B14F-4D97-AF65-F5344CB8AC3E}">
        <p14:creationId xmlns:p14="http://schemas.microsoft.com/office/powerpoint/2010/main" val="12755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7381F048-11D4-4B95-A6DE-93E57FD82A73}"/>
              </a:ext>
            </a:extLst>
          </p:cNvPr>
          <p:cNvSpPr txBox="1">
            <a:spLocks/>
          </p:cNvSpPr>
          <p:nvPr/>
        </p:nvSpPr>
        <p:spPr>
          <a:xfrm>
            <a:off x="831586" y="2851150"/>
            <a:ext cx="9226638" cy="182156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endParaRPr lang="fr-FR" sz="1871" dirty="0">
              <a:latin typeface="Trebuchet MS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1398705B-E2D3-4C1C-8A45-5C6FD1E0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550" y="2844804"/>
            <a:ext cx="12877200" cy="517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313" tIns="72963" rIns="140313" bIns="7296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91"/>
              </a:spcBef>
              <a:buNone/>
            </a:pPr>
            <a:r>
              <a:rPr lang="fr-FR" altLang="fr-FR" sz="3118" b="1" dirty="0">
                <a:latin typeface="+mn-lt"/>
                <a:cs typeface="DejaVu Sans" pitchFamily="34" charset="0"/>
              </a:rPr>
              <a:t>2 semestres de 12 semaines</a:t>
            </a: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endParaRPr lang="fr-FR" altLang="fr-FR" sz="3118" b="1" dirty="0">
              <a:latin typeface="+mn-lt"/>
              <a:cs typeface="DejaVu Sans" pitchFamily="34" charset="0"/>
            </a:endParaRP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r>
              <a:rPr lang="fr-FR" altLang="fr-FR" sz="3118" b="1" dirty="0">
                <a:latin typeface="+mn-lt"/>
                <a:cs typeface="DejaVu Sans" pitchFamily="34" charset="0"/>
              </a:rPr>
              <a:t>2 périodes d’examens de première session</a:t>
            </a:r>
            <a:r>
              <a:rPr lang="fr-FR" altLang="fr-FR" sz="3742" b="1" dirty="0">
                <a:latin typeface="+mn-lt"/>
                <a:cs typeface="DejaVu Sans" pitchFamily="34" charset="0"/>
              </a:rPr>
              <a:t> </a:t>
            </a:r>
            <a:r>
              <a:rPr lang="fr-FR" altLang="fr-FR" sz="2183" b="1" dirty="0">
                <a:latin typeface="+mn-lt"/>
                <a:cs typeface="DejaVu Sans" pitchFamily="34" charset="0"/>
              </a:rPr>
              <a:t>(fin S1 en décembre et fin S2 en mai) </a:t>
            </a: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endParaRPr lang="fr-FR" altLang="fr-FR" sz="2183" b="1" dirty="0">
              <a:latin typeface="+mn-lt"/>
              <a:cs typeface="DejaVu Sans" pitchFamily="34" charset="0"/>
            </a:endParaRP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r>
              <a:rPr lang="fr-FR" altLang="fr-FR" sz="3118" b="1" dirty="0">
                <a:latin typeface="+mn-lt"/>
                <a:cs typeface="DejaVu Sans" pitchFamily="34" charset="0"/>
              </a:rPr>
              <a:t>1 seconde session </a:t>
            </a:r>
            <a:r>
              <a:rPr lang="fr-FR" altLang="fr-FR" sz="2183" b="1" dirty="0">
                <a:latin typeface="+mn-lt"/>
                <a:cs typeface="DejaVu Sans" pitchFamily="34" charset="0"/>
              </a:rPr>
              <a:t>(rattrapage en juin)</a:t>
            </a: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endParaRPr lang="fr-FR" altLang="fr-FR" sz="2183" b="1" dirty="0">
              <a:latin typeface="+mn-lt"/>
              <a:cs typeface="DejaVu Sans" pitchFamily="34" charset="0"/>
            </a:endParaRP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endParaRPr lang="fr-FR" altLang="fr-FR" sz="2183" b="1" dirty="0">
              <a:latin typeface="+mn-lt"/>
              <a:cs typeface="DejaVu Sans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1091"/>
              </a:spcBef>
              <a:buNone/>
            </a:pPr>
            <a:r>
              <a:rPr lang="fr-FR" altLang="fr-FR" sz="3118" b="1" dirty="0">
                <a:latin typeface="+mn-lt"/>
                <a:cs typeface="DejaVu Sans" pitchFamily="34" charset="0"/>
              </a:rPr>
              <a:t>Validation directe ou par compensation</a:t>
            </a: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endParaRPr lang="fr-FR" altLang="fr-FR" sz="2183" b="1" dirty="0">
              <a:latin typeface="Arial" panose="020B0604020202020204" pitchFamily="34" charset="0"/>
              <a:cs typeface="DejaVu Sans" pitchFamily="34" charset="0"/>
            </a:endParaRPr>
          </a:p>
          <a:p>
            <a:pPr>
              <a:lnSpc>
                <a:spcPct val="90000"/>
              </a:lnSpc>
              <a:spcBef>
                <a:spcPts val="1091"/>
              </a:spcBef>
              <a:buNone/>
            </a:pPr>
            <a:endParaRPr lang="fr-FR" altLang="fr-FR" sz="2183" b="1" dirty="0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431280" y="56026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Informations générales et validation</a:t>
            </a: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57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DB4A81-AC55-1C42-94C9-5EBE8556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3066-0493-4954-A9DD-D6E3C2C0FB2C}" type="slidenum">
              <a:rPr lang="fr-FR" altLang="fr-FR" smtClean="0"/>
              <a:pPr/>
              <a:t>14</a:t>
            </a:fld>
            <a:endParaRPr lang="fr-FR" alt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A7E79C7-2437-D54F-9EE6-FD17E42AB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971784"/>
              </p:ext>
            </p:extLst>
          </p:nvPr>
        </p:nvGraphicFramePr>
        <p:xfrm>
          <a:off x="1208194" y="1338890"/>
          <a:ext cx="13001413" cy="857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F8A619B7-772F-3C4B-A814-03C3EA85B02C}"/>
              </a:ext>
            </a:extLst>
          </p:cNvPr>
          <p:cNvSpPr txBox="1">
            <a:spLocks/>
          </p:cNvSpPr>
          <p:nvPr/>
        </p:nvSpPr>
        <p:spPr bwMode="auto">
          <a:xfrm>
            <a:off x="1431279" y="2062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Validation</a:t>
            </a: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16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C0A71B-647B-4248-8AB3-E2CC0FF3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3066-0493-4954-A9DD-D6E3C2C0FB2C}" type="slidenum">
              <a:rPr lang="fr-FR" altLang="fr-FR" smtClean="0"/>
              <a:pPr/>
              <a:t>15</a:t>
            </a:fld>
            <a:endParaRPr lang="fr-FR" alt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8236C54-99DA-4112-92F6-65C8A8513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48751"/>
              </p:ext>
            </p:extLst>
          </p:nvPr>
        </p:nvGraphicFramePr>
        <p:xfrm>
          <a:off x="863179" y="-6781"/>
          <a:ext cx="13452427" cy="9659478"/>
        </p:xfrm>
        <a:graphic>
          <a:graphicData uri="http://schemas.openxmlformats.org/drawingml/2006/table">
            <a:tbl>
              <a:tblPr/>
              <a:tblGrid>
                <a:gridCol w="6638000">
                  <a:extLst>
                    <a:ext uri="{9D8B030D-6E8A-4147-A177-3AD203B41FA5}">
                      <a16:colId xmlns:a16="http://schemas.microsoft.com/office/drawing/2014/main" val="3727262488"/>
                    </a:ext>
                  </a:extLst>
                </a:gridCol>
                <a:gridCol w="948286">
                  <a:extLst>
                    <a:ext uri="{9D8B030D-6E8A-4147-A177-3AD203B41FA5}">
                      <a16:colId xmlns:a16="http://schemas.microsoft.com/office/drawing/2014/main" val="2259590329"/>
                    </a:ext>
                  </a:extLst>
                </a:gridCol>
                <a:gridCol w="4476792">
                  <a:extLst>
                    <a:ext uri="{9D8B030D-6E8A-4147-A177-3AD203B41FA5}">
                      <a16:colId xmlns:a16="http://schemas.microsoft.com/office/drawing/2014/main" val="3115099612"/>
                    </a:ext>
                  </a:extLst>
                </a:gridCol>
                <a:gridCol w="1389349">
                  <a:extLst>
                    <a:ext uri="{9D8B030D-6E8A-4147-A177-3AD203B41FA5}">
                      <a16:colId xmlns:a16="http://schemas.microsoft.com/office/drawing/2014/main" val="2403544612"/>
                    </a:ext>
                  </a:extLst>
                </a:gridCol>
              </a:tblGrid>
              <a:tr h="990702">
                <a:tc gridSpan="4"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1</a:t>
                      </a:r>
                    </a:p>
                    <a:p>
                      <a:pPr algn="ctr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0" marR="5810" marT="5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04014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ECTS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Éléments constitutifs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Coefficients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78126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DISCIPLINAIRES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80660"/>
                  </a:ext>
                </a:extLst>
              </a:tr>
              <a:tr h="5841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Connaître et mettre en œuvre les APSA (1)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Gymnastique / Judo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02529"/>
                  </a:ext>
                </a:extLst>
              </a:tr>
              <a:tr h="5257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Connaître et mettre en œuvre les APSA (2)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Athlétisme / ADP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763138"/>
                  </a:ext>
                </a:extLst>
              </a:tr>
              <a:tr h="5607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Connaître et mettre en œuvre les APSA (3)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 ou FB / Badminton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73368"/>
                  </a:ext>
                </a:extLst>
              </a:tr>
              <a:tr h="5958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(1)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Introduction à la sociologie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74915"/>
                  </a:ext>
                </a:extLst>
              </a:tr>
              <a:tr h="5140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Anatomie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39163"/>
                  </a:ext>
                </a:extLst>
              </a:tr>
              <a:tr h="642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L’approche sociale dans les grands courants de la psychologie du sport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096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TRANSVERSALES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24521"/>
                  </a:ext>
                </a:extLst>
              </a:tr>
              <a:tr h="3388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Mettre en œuvre le travail universitaire et  définir son projet professionnel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Outils et usages du numérique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8432"/>
                  </a:ext>
                </a:extLst>
              </a:tr>
              <a:tr h="33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Anglais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07353"/>
                  </a:ext>
                </a:extLst>
              </a:tr>
              <a:tr h="6075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du parcours de formation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33203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COMPLÉMENTAIRES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9091"/>
                  </a:ext>
                </a:extLst>
              </a:tr>
              <a:tr h="8294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(2)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sport dans la société française (XIX-XXe siècle)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346"/>
                  </a:ext>
                </a:extLst>
              </a:tr>
              <a:tr h="899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(3)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Physiologie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01126"/>
                  </a:ext>
                </a:extLst>
              </a:tr>
              <a:tr h="7710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(4)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L’approche cognitive dans les grands courant de la psychologie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810" marR="5810" marT="5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314737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B7138-D7C6-4FC5-85EC-6D8E55F5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53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E869C4C-DB89-47FB-B63E-A6E91BFD3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8168"/>
              </p:ext>
            </p:extLst>
          </p:nvPr>
        </p:nvGraphicFramePr>
        <p:xfrm>
          <a:off x="829227" y="-918790"/>
          <a:ext cx="13427440" cy="10536805"/>
        </p:xfrm>
        <a:graphic>
          <a:graphicData uri="http://schemas.openxmlformats.org/drawingml/2006/table">
            <a:tbl>
              <a:tblPr/>
              <a:tblGrid>
                <a:gridCol w="6625670">
                  <a:extLst>
                    <a:ext uri="{9D8B030D-6E8A-4147-A177-3AD203B41FA5}">
                      <a16:colId xmlns:a16="http://schemas.microsoft.com/office/drawing/2014/main" val="3461553265"/>
                    </a:ext>
                  </a:extLst>
                </a:gridCol>
                <a:gridCol w="946524">
                  <a:extLst>
                    <a:ext uri="{9D8B030D-6E8A-4147-A177-3AD203B41FA5}">
                      <a16:colId xmlns:a16="http://schemas.microsoft.com/office/drawing/2014/main" val="438878017"/>
                    </a:ext>
                  </a:extLst>
                </a:gridCol>
                <a:gridCol w="4468477">
                  <a:extLst>
                    <a:ext uri="{9D8B030D-6E8A-4147-A177-3AD203B41FA5}">
                      <a16:colId xmlns:a16="http://schemas.microsoft.com/office/drawing/2014/main" val="3594151344"/>
                    </a:ext>
                  </a:extLst>
                </a:gridCol>
                <a:gridCol w="1386769">
                  <a:extLst>
                    <a:ext uri="{9D8B030D-6E8A-4147-A177-3AD203B41FA5}">
                      <a16:colId xmlns:a16="http://schemas.microsoft.com/office/drawing/2014/main" val="2521127329"/>
                    </a:ext>
                  </a:extLst>
                </a:gridCol>
              </a:tblGrid>
              <a:tr h="1530226">
                <a:tc gridSpan="4">
                  <a:txBody>
                    <a:bodyPr/>
                    <a:lstStyle/>
                    <a:p>
                      <a:pPr algn="ctr" fontAlgn="b"/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2</a:t>
                      </a:r>
                    </a:p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13" marR="9613" marT="9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83325"/>
                  </a:ext>
                </a:extLst>
              </a:tr>
              <a:tr h="4420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ECTS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Éléments constitutifs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Coefficients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69718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DISCIPLINAIRES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73030"/>
                  </a:ext>
                </a:extLst>
              </a:tr>
              <a:tr h="5683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Connaître et mettre en œuvre les APSA 1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Gymnastique / Judo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60783"/>
                  </a:ext>
                </a:extLst>
              </a:tr>
              <a:tr h="5683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Connaître et mettre en œuvre les APSA 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Athlétisme / ADP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48599"/>
                  </a:ext>
                </a:extLst>
              </a:tr>
              <a:tr h="5683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Connaître et mettre en œuvre les APSA 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 ou FB / Badminton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60340"/>
                  </a:ext>
                </a:extLst>
              </a:tr>
              <a:tr h="636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(5)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 construction sociale des corps : perspectives sociologiques et historiques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88078"/>
                  </a:ext>
                </a:extLst>
              </a:tr>
              <a:tr h="366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Cinésiologie</a:t>
                      </a:r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et biomécanique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57619"/>
                  </a:ext>
                </a:extLst>
              </a:tr>
              <a:tr h="6369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Les espaces sociaux des sports : perspectives sociologiques et historiques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47379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TRANSVERSALES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30931"/>
                  </a:ext>
                </a:extLst>
              </a:tr>
              <a:tr h="3663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Mettre en œuvre le travail universitaire et  définir son projet professionnel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Outils et usages du numérique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30177"/>
                  </a:ext>
                </a:extLst>
              </a:tr>
              <a:tr h="366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Anglais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54473"/>
                  </a:ext>
                </a:extLst>
              </a:tr>
              <a:tr h="366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du parcours de formation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25938"/>
                  </a:ext>
                </a:extLst>
              </a:tr>
              <a:tr h="492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COMPLÉMENTAIRES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98875"/>
                  </a:ext>
                </a:extLst>
              </a:tr>
              <a:tr h="9599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(6)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Approche psychosociale des comportements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13367"/>
                  </a:ext>
                </a:extLst>
              </a:tr>
              <a:tr h="1060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(7)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Fonctions physiologiques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26042"/>
                  </a:ext>
                </a:extLst>
              </a:tr>
              <a:tr h="8715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Mobiliser des concepts scientifiques pour étudier les pratiques physiques et sportives (8)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Approche biopsychologique des comportements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613" marR="9613" marT="9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79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AACEDB-F17E-47D9-BA41-685C2DE1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67" y="1817514"/>
            <a:ext cx="11681621" cy="7624041"/>
          </a:xfrm>
          <a:prstGeom prst="rect">
            <a:avLst/>
          </a:prstGeom>
        </p:spPr>
      </p:pic>
      <p:sp>
        <p:nvSpPr>
          <p:cNvPr id="23555" name="Rectangle 1">
            <a:extLst>
              <a:ext uri="{FF2B5EF4-FFF2-40B4-BE49-F238E27FC236}">
                <a16:creationId xmlns:a16="http://schemas.microsoft.com/office/drawing/2014/main" id="{705B5AAA-9186-42BA-83D4-665C259FA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33" y="107552"/>
            <a:ext cx="12340134" cy="178197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5612" dirty="0">
                <a:solidFill>
                  <a:srgbClr val="0070C0"/>
                </a:solidFill>
                <a:latin typeface="Calibri" panose="020F0502020204030204" pitchFamily="34" charset="0"/>
              </a:rPr>
              <a:t>L’emploi du temps </a:t>
            </a:r>
            <a:endParaRPr lang="fr-FR" altLang="fr-FR" sz="4365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4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>
            <a:extLst>
              <a:ext uri="{FF2B5EF4-FFF2-40B4-BE49-F238E27FC236}">
                <a16:creationId xmlns:a16="http://schemas.microsoft.com/office/drawing/2014/main" id="{9091290F-7E26-452A-911A-FBACE216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203" y="2753618"/>
            <a:ext cx="12653201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457200" lvl="1" indent="0">
              <a:buNone/>
            </a:pPr>
            <a:endParaRPr lang="fr-FR" altLang="fr-FR" sz="3200" dirty="0">
              <a:latin typeface="+mn-lt"/>
              <a:ea typeface="+mj-ea"/>
              <a:cs typeface="+mj-cs"/>
            </a:endParaRPr>
          </a:p>
          <a:p>
            <a:pPr lvl="1"/>
            <a:endParaRPr lang="fr-FR" dirty="0">
              <a:latin typeface="+mn-lt"/>
              <a:ea typeface="+mj-ea"/>
              <a:cs typeface="+mj-cs"/>
            </a:endParaRPr>
          </a:p>
          <a:p>
            <a:endParaRPr lang="fr-FR" dirty="0">
              <a:latin typeface="+mn-lt"/>
              <a:ea typeface="+mj-ea"/>
              <a:cs typeface="+mj-cs"/>
            </a:endParaRPr>
          </a:p>
          <a:p>
            <a:pPr>
              <a:spcBef>
                <a:spcPct val="0"/>
              </a:spcBef>
              <a:buClr>
                <a:srgbClr val="003366"/>
              </a:buClr>
              <a:buNone/>
            </a:pPr>
            <a:endParaRPr lang="fr-FR" altLang="fr-FR" dirty="0">
              <a:latin typeface="+mn-lt"/>
              <a:ea typeface="+mj-ea"/>
              <a:cs typeface="+mj-cs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</a:pPr>
            <a:endParaRPr 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Font typeface="Arial" panose="020B0604020202020204" pitchFamily="34" charset="0"/>
              <a:buNone/>
            </a:pPr>
            <a:endParaRPr lang="fr-FR" alt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31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431280" y="56026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Les dispositifs d’accompagnement et L’encadrement pédagogique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467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>
            <a:extLst>
              <a:ext uri="{FF2B5EF4-FFF2-40B4-BE49-F238E27FC236}">
                <a16:creationId xmlns:a16="http://schemas.microsoft.com/office/drawing/2014/main" id="{9091290F-7E26-452A-911A-FBACE216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331" y="3545706"/>
            <a:ext cx="12653201" cy="49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fr-FR" b="1" dirty="0">
                <a:ea typeface="+mj-ea"/>
                <a:cs typeface="+mj-cs"/>
              </a:rPr>
              <a:t>	Pédagogie :</a:t>
            </a:r>
          </a:p>
          <a:p>
            <a:pPr>
              <a:buNone/>
            </a:pPr>
            <a:endParaRPr lang="fr-FR" b="1" dirty="0">
              <a:ea typeface="+mj-ea"/>
              <a:cs typeface="+mj-cs"/>
            </a:endParaRPr>
          </a:p>
          <a:p>
            <a:pPr lvl="1"/>
            <a:r>
              <a:rPr lang="fr-FR" dirty="0">
                <a:latin typeface="+mn-lt"/>
                <a:ea typeface="+mj-ea"/>
                <a:cs typeface="+mj-cs"/>
              </a:rPr>
              <a:t>Professeur référent (par groupe de TD) </a:t>
            </a:r>
          </a:p>
          <a:p>
            <a:pPr lvl="1"/>
            <a:r>
              <a:rPr lang="fr-FR" dirty="0">
                <a:latin typeface="+mn-lt"/>
                <a:ea typeface="+mj-ea"/>
                <a:cs typeface="+mj-cs"/>
              </a:rPr>
              <a:t>Construction du parcours de formation (QCM de positionnement)</a:t>
            </a:r>
          </a:p>
          <a:p>
            <a:pPr lvl="1"/>
            <a:r>
              <a:rPr lang="fr-FR" dirty="0">
                <a:latin typeface="+mn-lt"/>
                <a:ea typeface="+mj-ea"/>
                <a:cs typeface="+mj-cs"/>
              </a:rPr>
              <a:t>Dispositif de tutorat </a:t>
            </a:r>
          </a:p>
          <a:p>
            <a:pPr lvl="1"/>
            <a:r>
              <a:rPr lang="fr-FR">
                <a:latin typeface="+mn-lt"/>
                <a:ea typeface="+mj-ea"/>
                <a:cs typeface="+mj-cs"/>
              </a:rPr>
              <a:t>Exigences écrit</a:t>
            </a:r>
            <a:endParaRPr lang="fr-FR" dirty="0">
              <a:latin typeface="+mn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fr-FR" altLang="x-none" sz="4000" dirty="0">
              <a:latin typeface="+mn-lt"/>
              <a:ea typeface="+mj-ea"/>
              <a:cs typeface="+mj-cs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Font typeface="Arial" panose="020B0604020202020204" pitchFamily="34" charset="0"/>
              <a:buNone/>
            </a:pPr>
            <a:endParaRPr lang="fr-FR" alt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31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2139362" y="809402"/>
            <a:ext cx="12087241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Les dispositifs d’accompagnement et l’encadrement pédagogique pour tous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00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871291" y="4016311"/>
            <a:ext cx="11665296" cy="1329595"/>
          </a:xfrm>
        </p:spPr>
        <p:txBody>
          <a:bodyPr/>
          <a:lstStyle/>
          <a:p>
            <a:pPr>
              <a:defRPr/>
            </a:pPr>
            <a:r>
              <a:rPr lang="fr-FR" sz="4800" dirty="0"/>
              <a:t>La formation et les conditions d’étude en L1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1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>
            <a:extLst>
              <a:ext uri="{FF2B5EF4-FFF2-40B4-BE49-F238E27FC236}">
                <a16:creationId xmlns:a16="http://schemas.microsoft.com/office/drawing/2014/main" id="{9091290F-7E26-452A-911A-FBACE216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74" y="2177554"/>
            <a:ext cx="12653201" cy="61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fr-FR" b="1" dirty="0">
                <a:ea typeface="+mj-ea"/>
                <a:cs typeface="+mj-cs"/>
              </a:rPr>
              <a:t>	</a:t>
            </a:r>
            <a:endParaRPr lang="fr-FR" altLang="x-none" sz="4000" dirty="0">
              <a:latin typeface="+mn-lt"/>
              <a:ea typeface="+mj-ea"/>
              <a:cs typeface="+mj-cs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r-FR" altLang="x-none" sz="3200" b="1" dirty="0">
                <a:ea typeface="+mj-ea"/>
                <a:cs typeface="+mj-cs"/>
              </a:rPr>
              <a:t>Orientation :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altLang="fr-FR" dirty="0">
              <a:latin typeface="+mn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2800" dirty="0">
                <a:latin typeface="+mn-lt"/>
                <a:ea typeface="+mj-ea"/>
                <a:cs typeface="+mj-cs"/>
              </a:rPr>
              <a:t>	-Des journées d’orientation organisées par l’université et des conférences 	sur les 	métiers associés à la formation en STAPS pour définir son projet.</a:t>
            </a:r>
          </a:p>
          <a:p>
            <a:pPr>
              <a:spcBef>
                <a:spcPct val="0"/>
              </a:spcBef>
              <a:buNone/>
            </a:pPr>
            <a:endParaRPr lang="fr-FR" altLang="fr-FR" sz="2800" dirty="0">
              <a:latin typeface="+mn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2800" dirty="0">
                <a:latin typeface="+mn-lt"/>
                <a:ea typeface="+mj-ea"/>
                <a:cs typeface="+mj-cs"/>
              </a:rPr>
              <a:t>	-Possibilité de se réorienter après le premier semestre</a:t>
            </a:r>
          </a:p>
          <a:p>
            <a:pPr>
              <a:spcBef>
                <a:spcPct val="0"/>
              </a:spcBef>
              <a:buNone/>
            </a:pPr>
            <a:endParaRPr lang="fr-FR" altLang="fr-FR" sz="2800" dirty="0">
              <a:latin typeface="+mn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2800" dirty="0">
                <a:latin typeface="+mn-lt"/>
                <a:ea typeface="+mj-ea"/>
                <a:cs typeface="+mj-cs"/>
              </a:rPr>
              <a:t>	-Accompagnement du SUIO pour étudiants qui souhaitent  se réorienter 	(dispositif Switch)</a:t>
            </a: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Font typeface="Arial" panose="020B0604020202020204" pitchFamily="34" charset="0"/>
              <a:buNone/>
            </a:pPr>
            <a:endParaRPr lang="fr-FR" alt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31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727275" y="456340"/>
            <a:ext cx="12087241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Les dispositifs d’accompagnement et l’encadrement pédagogique pour tous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45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>
            <a:extLst>
              <a:ext uri="{FF2B5EF4-FFF2-40B4-BE49-F238E27FC236}">
                <a16:creationId xmlns:a16="http://schemas.microsoft.com/office/drawing/2014/main" id="{9091290F-7E26-452A-911A-FBACE216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203" y="2753618"/>
            <a:ext cx="12653201" cy="954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457200" lvl="1" indent="0">
              <a:buNone/>
            </a:pPr>
            <a:r>
              <a:rPr lang="fr-FR" sz="3200" dirty="0">
                <a:latin typeface="+mn-lt"/>
                <a:ea typeface="+mj-ea"/>
                <a:cs typeface="+mj-cs"/>
              </a:rPr>
              <a:t>- Aménagements spécifiques pour les Sportifs de Haut Niveau </a:t>
            </a:r>
          </a:p>
          <a:p>
            <a:pPr marL="457200" lvl="1" indent="0">
              <a:buNone/>
            </a:pPr>
            <a:r>
              <a:rPr lang="fr-FR" sz="3200" dirty="0">
                <a:latin typeface="+mn-lt"/>
                <a:ea typeface="+mj-ea"/>
                <a:cs typeface="+mj-cs"/>
              </a:rPr>
              <a:t>	(contact : </a:t>
            </a:r>
            <a:r>
              <a:rPr lang="fr-FR" sz="3200" dirty="0">
                <a:latin typeface="+mn-lt"/>
                <a:ea typeface="+mj-ea"/>
                <a:cs typeface="+mj-cs"/>
                <a:hlinkClick r:id="rId3" tooltip="mailto:julie.doron@univ-nantes.fr"/>
              </a:rPr>
              <a:t>julie.doron@univ-nantes.fr</a:t>
            </a:r>
            <a:r>
              <a:rPr lang="fr-FR" sz="3200" dirty="0">
                <a:latin typeface="+mn-lt"/>
                <a:ea typeface="+mj-ea"/>
                <a:cs typeface="+mj-cs"/>
              </a:rPr>
              <a:t> )</a:t>
            </a:r>
          </a:p>
          <a:p>
            <a:pPr lvl="1">
              <a:buFontTx/>
              <a:buChar char="-"/>
            </a:pPr>
            <a:r>
              <a:rPr lang="fr-FR" sz="3200" dirty="0">
                <a:latin typeface="+mn-lt"/>
                <a:ea typeface="+mj-ea"/>
                <a:cs typeface="+mj-cs"/>
              </a:rPr>
              <a:t>Aménagements pour les personnes en situation de handicap (contact : </a:t>
            </a:r>
            <a:r>
              <a:rPr lang="fr-FR" sz="3200" dirty="0">
                <a:latin typeface="+mn-lt"/>
                <a:ea typeface="+mj-ea"/>
                <a:cs typeface="+mj-cs"/>
                <a:hlinkClick r:id="rId4"/>
              </a:rPr>
              <a:t>Ludovic.Buanec@univ-nantes.fr</a:t>
            </a:r>
            <a:r>
              <a:rPr lang="fr-FR" sz="3200" dirty="0">
                <a:latin typeface="+mn-lt"/>
                <a:ea typeface="+mj-ea"/>
                <a:cs typeface="+mj-cs"/>
              </a:rPr>
              <a:t>)</a:t>
            </a:r>
          </a:p>
          <a:p>
            <a:pPr marL="457200" lvl="1" indent="0">
              <a:buNone/>
            </a:pPr>
            <a:endParaRPr lang="fr-FR" sz="3200" dirty="0">
              <a:latin typeface="+mn-lt"/>
              <a:ea typeface="+mj-ea"/>
              <a:cs typeface="+mj-cs"/>
            </a:endParaRPr>
          </a:p>
          <a:p>
            <a:pPr lvl="1"/>
            <a:r>
              <a:rPr lang="fr-FR" sz="3200" dirty="0">
                <a:latin typeface="+mn-lt"/>
                <a:ea typeface="+mj-ea"/>
                <a:cs typeface="+mj-cs"/>
              </a:rPr>
              <a:t>Les parcours spécifiques :</a:t>
            </a:r>
          </a:p>
          <a:p>
            <a:pPr lvl="3"/>
            <a:r>
              <a:rPr lang="fr-FR" sz="3200" dirty="0">
                <a:latin typeface="+mn-lt"/>
                <a:ea typeface="+mj-ea"/>
                <a:cs typeface="+mj-cs"/>
              </a:rPr>
              <a:t>Parcours accompagné</a:t>
            </a:r>
          </a:p>
          <a:p>
            <a:pPr lvl="3"/>
            <a:r>
              <a:rPr lang="fr-FR" sz="3200" dirty="0">
                <a:latin typeface="+mn-lt"/>
                <a:ea typeface="+mj-ea"/>
                <a:cs typeface="+mj-cs"/>
              </a:rPr>
              <a:t>Parcours renforcé</a:t>
            </a:r>
          </a:p>
          <a:p>
            <a:pPr lvl="3"/>
            <a:r>
              <a:rPr lang="fr-FR" sz="3200" dirty="0">
                <a:latin typeface="+mn-lt"/>
                <a:ea typeface="+mj-ea"/>
                <a:cs typeface="+mj-cs"/>
              </a:rPr>
              <a:t>Parcours réorienté</a:t>
            </a:r>
          </a:p>
          <a:p>
            <a:pPr marL="1371600" lvl="3" indent="0">
              <a:buNone/>
            </a:pPr>
            <a:r>
              <a:rPr lang="fr-FR" sz="2800" dirty="0"/>
              <a:t>(contact : </a:t>
            </a:r>
            <a:r>
              <a:rPr lang="fr-FR" sz="2800" dirty="0">
                <a:hlinkClick r:id="rId5"/>
              </a:rPr>
              <a:t>celine.lebras@univ-nantes.fr</a:t>
            </a:r>
            <a:r>
              <a:rPr lang="fr-FR" sz="2800" dirty="0"/>
              <a:t>)</a:t>
            </a:r>
          </a:p>
          <a:p>
            <a:pPr marL="1371600" lvl="3" indent="0">
              <a:buNone/>
            </a:pPr>
            <a:endParaRPr lang="fr-FR" sz="2400" dirty="0"/>
          </a:p>
          <a:p>
            <a:pPr lvl="3"/>
            <a:endParaRPr lang="fr-FR" sz="2400" dirty="0">
              <a:latin typeface="+mn-lt"/>
              <a:ea typeface="+mj-ea"/>
              <a:cs typeface="+mj-cs"/>
            </a:endParaRPr>
          </a:p>
          <a:p>
            <a:pPr lvl="2"/>
            <a:endParaRPr lang="fr-FR" sz="2800" dirty="0">
              <a:latin typeface="+mn-lt"/>
              <a:ea typeface="+mj-ea"/>
              <a:cs typeface="+mj-cs"/>
            </a:endParaRPr>
          </a:p>
          <a:p>
            <a:pPr>
              <a:spcBef>
                <a:spcPct val="0"/>
              </a:spcBef>
              <a:buClr>
                <a:srgbClr val="003366"/>
              </a:buClr>
              <a:buNone/>
            </a:pPr>
            <a:endParaRPr lang="fr-FR" altLang="fr-FR" dirty="0">
              <a:latin typeface="+mn-lt"/>
              <a:ea typeface="+mj-ea"/>
              <a:cs typeface="+mj-cs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</a:pPr>
            <a:endParaRPr 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endParaRPr 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Font typeface="Arial" panose="020B0604020202020204" pitchFamily="34" charset="0"/>
              <a:buNone/>
            </a:pPr>
            <a:endParaRPr lang="fr-FR" altLang="fr-FR" sz="311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003366"/>
              </a:buClr>
              <a:buNone/>
            </a:pPr>
            <a:r>
              <a:rPr lang="fr-FR" altLang="fr-FR" sz="31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431280" y="56026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Les dispositifs d’accompagnement et encadrement pédagogique spécifique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34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864096" y="560267"/>
            <a:ext cx="13464579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b="1" dirty="0">
                <a:latin typeface="+mn-lt"/>
              </a:rPr>
              <a:t>Le parcours accompagné L+ (oui-si </a:t>
            </a:r>
            <a:r>
              <a:rPr lang="fr-FR" altLang="x-none" b="1" dirty="0" err="1">
                <a:latin typeface="+mn-lt"/>
              </a:rPr>
              <a:t>Parcoursup</a:t>
            </a:r>
            <a:r>
              <a:rPr lang="fr-FR" altLang="x-none" b="1" dirty="0">
                <a:latin typeface="+mn-lt"/>
              </a:rPr>
              <a:t>)</a:t>
            </a:r>
            <a:endParaRPr lang="fr-FR" b="1" dirty="0">
              <a:latin typeface="+mn-lt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D612460D-5ABD-45CE-BFBA-44081812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203" y="2033538"/>
            <a:ext cx="12830175" cy="698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 sz="3742" dirty="0"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sz="3742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fr-FR" altLang="fr-FR" sz="3742" dirty="0">
                <a:latin typeface="+mn-lt"/>
              </a:rPr>
              <a:t>Environ 40 étudiants </a:t>
            </a:r>
          </a:p>
          <a:p>
            <a:pPr>
              <a:spcBef>
                <a:spcPct val="0"/>
              </a:spcBef>
            </a:pPr>
            <a:r>
              <a:rPr lang="fr-FR" altLang="fr-FR" sz="3742" dirty="0">
                <a:latin typeface="+mn-lt"/>
              </a:rPr>
              <a:t>Répartition du Programme L1 sur 2 ans</a:t>
            </a:r>
          </a:p>
          <a:p>
            <a:pPr>
              <a:spcBef>
                <a:spcPct val="0"/>
              </a:spcBef>
            </a:pPr>
            <a:r>
              <a:rPr lang="fr-FR" altLang="fr-FR" sz="3742" dirty="0">
                <a:latin typeface="+mn-lt"/>
              </a:rPr>
              <a:t>Renforcement des compétences méthodologiques</a:t>
            </a:r>
          </a:p>
          <a:p>
            <a:pPr>
              <a:spcBef>
                <a:spcPct val="0"/>
              </a:spcBef>
            </a:pPr>
            <a:r>
              <a:rPr lang="fr-FR" altLang="fr-FR" sz="3742" dirty="0">
                <a:latin typeface="+mn-lt"/>
              </a:rPr>
              <a:t>Ouverture culturelle et universitaire grâce à des partenariats (SUIO, TU…)</a:t>
            </a:r>
          </a:p>
          <a:p>
            <a:pPr>
              <a:spcBef>
                <a:spcPct val="0"/>
              </a:spcBef>
            </a:pPr>
            <a:r>
              <a:rPr lang="fr-FR" altLang="fr-FR" sz="3742" dirty="0">
                <a:latin typeface="+mn-lt"/>
              </a:rPr>
              <a:t>Tutorat renforcé</a:t>
            </a:r>
          </a:p>
          <a:p>
            <a:pPr>
              <a:spcBef>
                <a:spcPct val="0"/>
              </a:spcBef>
            </a:pPr>
            <a:r>
              <a:rPr lang="fr-FR" sz="3600" dirty="0"/>
              <a:t>Suivi particulier sur l’orientation</a:t>
            </a:r>
            <a:endParaRPr lang="fr-FR" dirty="0"/>
          </a:p>
          <a:p>
            <a:pPr marL="0" indent="0">
              <a:spcBef>
                <a:spcPct val="0"/>
              </a:spcBef>
              <a:buNone/>
            </a:pPr>
            <a:endParaRPr lang="fr-FR" altLang="fr-FR" sz="3742" dirty="0"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sz="3742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altLang="fr-FR" sz="3742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92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864096" y="560267"/>
            <a:ext cx="13464579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b="1" dirty="0">
                <a:latin typeface="+mn-lt"/>
              </a:rPr>
              <a:t>Le parcours renforcé :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D612460D-5ABD-45CE-BFBA-44081812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95" y="3617714"/>
            <a:ext cx="12902183" cy="728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fr-FR" sz="4000" b="1" dirty="0"/>
              <a:t>au semestre 1 </a:t>
            </a:r>
            <a:r>
              <a:rPr lang="fr-FR" sz="4000" dirty="0"/>
              <a:t>: </a:t>
            </a:r>
            <a:r>
              <a:rPr lang="fr-FR" sz="3600" dirty="0"/>
              <a:t>pour les redoublants,</a:t>
            </a:r>
          </a:p>
          <a:p>
            <a:pPr>
              <a:defRPr/>
            </a:pPr>
            <a:r>
              <a:rPr lang="fr-FR" sz="4000" b="1" dirty="0"/>
              <a:t>au semestre 2 :</a:t>
            </a:r>
            <a:r>
              <a:rPr lang="fr-FR" sz="4000" dirty="0"/>
              <a:t> </a:t>
            </a:r>
            <a:r>
              <a:rPr lang="fr-FR" sz="3600" dirty="0"/>
              <a:t>des étudiant.es primo en difficultés à la fin du S1 et/ou des étudiant.es redoublant.es n’ayant pas validé leur S2 l’an passé.</a:t>
            </a:r>
          </a:p>
          <a:p>
            <a:pPr>
              <a:defRPr/>
            </a:pPr>
            <a:endParaRPr lang="fr-FR" sz="4000" dirty="0"/>
          </a:p>
          <a:p>
            <a:pPr marL="295544" indent="-295544">
              <a:buFont typeface="Wingdings"/>
              <a:buChar char="ü"/>
              <a:defRPr/>
            </a:pPr>
            <a:r>
              <a:rPr lang="fr-FR" dirty="0">
                <a:ea typeface="Source Sans Pro"/>
              </a:rPr>
              <a:t>Environ 15h de cours de méthodologie et expression écrite sur un semestre.</a:t>
            </a:r>
            <a:endParaRPr lang="fr-FR" dirty="0"/>
          </a:p>
          <a:p>
            <a:pPr marL="0" indent="0">
              <a:buNone/>
              <a:defRPr/>
            </a:pPr>
            <a:r>
              <a:rPr lang="fr-FR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spcBef>
                <a:spcPct val="0"/>
              </a:spcBef>
              <a:buNone/>
            </a:pPr>
            <a:endParaRPr lang="fr-FR" altLang="fr-FR" sz="3742" dirty="0"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sz="3742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altLang="fr-FR" sz="3742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E5407E-F81A-4E68-8E8B-F25AFA81825F}"/>
              </a:ext>
            </a:extLst>
          </p:cNvPr>
          <p:cNvSpPr txBox="1"/>
          <p:nvPr/>
        </p:nvSpPr>
        <p:spPr>
          <a:xfrm>
            <a:off x="1295227" y="2341442"/>
            <a:ext cx="112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Accompagnement des étudiants en difficulté</a:t>
            </a:r>
          </a:p>
        </p:txBody>
      </p:sp>
    </p:spTree>
    <p:extLst>
      <p:ext uri="{BB962C8B-B14F-4D97-AF65-F5344CB8AC3E}">
        <p14:creationId xmlns:p14="http://schemas.microsoft.com/office/powerpoint/2010/main" val="75423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864096" y="560267"/>
            <a:ext cx="13464579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b="1" dirty="0">
                <a:latin typeface="+mn-lt"/>
              </a:rPr>
              <a:t>Le parcours réorientés :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D612460D-5ABD-45CE-BFBA-44081812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283" y="4481810"/>
            <a:ext cx="13321480" cy="37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fr-FR" sz="3600" dirty="0"/>
              <a:t>Entre 15 et 20 étudiant.es </a:t>
            </a:r>
          </a:p>
          <a:p>
            <a:pPr marL="0" indent="0">
              <a:buNone/>
              <a:defRPr/>
            </a:pPr>
            <a:endParaRPr lang="fr-FR" sz="3600" dirty="0"/>
          </a:p>
          <a:p>
            <a:pPr>
              <a:defRPr/>
            </a:pPr>
            <a:r>
              <a:rPr lang="fr-FR" sz="3600" dirty="0"/>
              <a:t>T</a:t>
            </a:r>
            <a:r>
              <a:rPr lang="fr-FR" sz="3600"/>
              <a:t>utorat </a:t>
            </a:r>
            <a:r>
              <a:rPr lang="fr-FR" sz="3600" dirty="0"/>
              <a:t>spécifique et</a:t>
            </a:r>
            <a:r>
              <a:rPr lang="fr-FR" sz="3600" dirty="0">
                <a:ea typeface="Source Sans Pro"/>
              </a:rPr>
              <a:t> suivi particulier</a:t>
            </a:r>
            <a:endParaRPr lang="fr-FR" sz="3600" dirty="0"/>
          </a:p>
          <a:p>
            <a:pPr marL="0" indent="0">
              <a:spcBef>
                <a:spcPct val="0"/>
              </a:spcBef>
              <a:buNone/>
            </a:pPr>
            <a:endParaRPr lang="fr-FR" altLang="fr-FR" sz="3742" dirty="0">
              <a:latin typeface="+mn-lt"/>
            </a:endParaRPr>
          </a:p>
          <a:p>
            <a:pPr>
              <a:spcBef>
                <a:spcPct val="0"/>
              </a:spcBef>
            </a:pPr>
            <a:endParaRPr lang="fr-FR" altLang="fr-FR" sz="3742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altLang="fr-FR" sz="3742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E5407E-F81A-4E68-8E8B-F25AFA81825F}"/>
              </a:ext>
            </a:extLst>
          </p:cNvPr>
          <p:cNvSpPr txBox="1"/>
          <p:nvPr/>
        </p:nvSpPr>
        <p:spPr>
          <a:xfrm>
            <a:off x="1295227" y="2333246"/>
            <a:ext cx="1123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Etudiants en réorientation au second semestre</a:t>
            </a:r>
          </a:p>
        </p:txBody>
      </p:sp>
    </p:spTree>
    <p:extLst>
      <p:ext uri="{BB962C8B-B14F-4D97-AF65-F5344CB8AC3E}">
        <p14:creationId xmlns:p14="http://schemas.microsoft.com/office/powerpoint/2010/main" val="205221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431280" y="56026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Situations  Particulières</a:t>
            </a:r>
            <a:endParaRPr lang="fr-FR" dirty="0">
              <a:latin typeface="+mn-lt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D612460D-5ABD-45CE-BFBA-44081812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75" y="3212789"/>
            <a:ext cx="12830175" cy="545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SzPct val="60000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altLang="fr-FR" sz="3742" dirty="0">
                <a:latin typeface="+mn-lt"/>
              </a:rPr>
              <a:t>Etudiants blessés</a:t>
            </a:r>
          </a:p>
          <a:p>
            <a:pPr lvl="1">
              <a:buSzPct val="60000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altLang="fr-FR" sz="3342" dirty="0">
                <a:latin typeface="+mn-lt"/>
              </a:rPr>
              <a:t>Evaluation spécifique pour les blessés de longue durée.</a:t>
            </a:r>
          </a:p>
          <a:p>
            <a:pPr marL="0" indent="0">
              <a:buSzPct val="60000"/>
              <a:buNone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endParaRPr lang="fr-FR" altLang="fr-FR" sz="3742" dirty="0">
              <a:latin typeface="+mn-lt"/>
            </a:endParaRPr>
          </a:p>
          <a:p>
            <a:pPr>
              <a:buSzPct val="60000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altLang="fr-FR" sz="3742" dirty="0">
                <a:latin typeface="+mn-lt"/>
              </a:rPr>
              <a:t>Régime spécial : </a:t>
            </a:r>
            <a:r>
              <a:rPr lang="fr-FR" sz="3742" dirty="0">
                <a:latin typeface="+mn-lt"/>
              </a:rPr>
              <a:t>aménagement de la scolarité. Dispense d’assiduité.</a:t>
            </a:r>
          </a:p>
          <a:p>
            <a:pPr lvl="1">
              <a:buSzPct val="60000"/>
              <a:buFontTx/>
              <a:buChar char="-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sz="2400" dirty="0">
                <a:latin typeface="+mn-lt"/>
              </a:rPr>
              <a:t>Etudiants salariés</a:t>
            </a:r>
          </a:p>
          <a:p>
            <a:pPr lvl="1">
              <a:buSzPct val="60000"/>
              <a:buFontTx/>
              <a:buChar char="-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sz="2400" dirty="0">
                <a:latin typeface="+mn-lt"/>
              </a:rPr>
              <a:t>Sportifs de haut niveau</a:t>
            </a:r>
          </a:p>
          <a:p>
            <a:pPr lvl="1">
              <a:buSzPct val="60000"/>
              <a:buFontTx/>
              <a:buChar char="-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sz="2400" dirty="0">
                <a:latin typeface="+mn-lt"/>
              </a:rPr>
              <a:t>Chargés de famille</a:t>
            </a:r>
          </a:p>
          <a:p>
            <a:pPr lvl="1">
              <a:buSzPct val="60000"/>
              <a:buFontTx/>
              <a:buChar char="-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sz="2400" dirty="0">
                <a:latin typeface="+mn-lt"/>
              </a:rPr>
              <a:t>Double cursus</a:t>
            </a:r>
          </a:p>
          <a:p>
            <a:pPr lvl="1">
              <a:buSzPct val="60000"/>
              <a:buFontTx/>
              <a:buChar char="-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</a:pPr>
            <a:r>
              <a:rPr lang="fr-FR" sz="2400" dirty="0">
                <a:latin typeface="+mn-lt"/>
              </a:rPr>
              <a:t>Maladies ou situation de handicap</a:t>
            </a:r>
            <a:endParaRPr lang="fr-FR" alt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78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799283" y="3257674"/>
            <a:ext cx="11091776" cy="1329595"/>
          </a:xfrm>
        </p:spPr>
        <p:txBody>
          <a:bodyPr/>
          <a:lstStyle/>
          <a:p>
            <a:pPr>
              <a:defRPr/>
            </a:pPr>
            <a:r>
              <a:rPr lang="fr-FR" dirty="0"/>
              <a:t>Les Taux de réussite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CBEBE3F-D3A9-4DC9-8505-E72CCB1460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2727" y="2778735"/>
          <a:ext cx="11593288" cy="4802695"/>
        </p:xfrm>
        <a:graphic>
          <a:graphicData uri="http://schemas.openxmlformats.org/drawingml/2006/table">
            <a:tbl>
              <a:tblPr/>
              <a:tblGrid>
                <a:gridCol w="2808313">
                  <a:extLst>
                    <a:ext uri="{9D8B030D-6E8A-4147-A177-3AD203B41FA5}">
                      <a16:colId xmlns:a16="http://schemas.microsoft.com/office/drawing/2014/main" val="315271696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87129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32894076"/>
                    </a:ext>
                  </a:extLst>
                </a:gridCol>
                <a:gridCol w="1042619">
                  <a:extLst>
                    <a:ext uri="{9D8B030D-6E8A-4147-A177-3AD203B41FA5}">
                      <a16:colId xmlns:a16="http://schemas.microsoft.com/office/drawing/2014/main" val="28246647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208408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2213084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225336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66851585"/>
                    </a:ext>
                  </a:extLst>
                </a:gridCol>
                <a:gridCol w="1117620">
                  <a:extLst>
                    <a:ext uri="{9D8B030D-6E8A-4147-A177-3AD203B41FA5}">
                      <a16:colId xmlns:a16="http://schemas.microsoft.com/office/drawing/2014/main" val="614029457"/>
                    </a:ext>
                  </a:extLst>
                </a:gridCol>
              </a:tblGrid>
              <a:tr h="1148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800" b="1" i="0" u="none" strike="noStrike">
                          <a:solidFill>
                            <a:srgbClr val="003366"/>
                          </a:solidFill>
                          <a:effectLst/>
                          <a:latin typeface="Source Sans Pro" panose="020B0503030403020204" pitchFamily="34" charset="0"/>
                        </a:rPr>
                        <a:t>2016-2017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800" b="1" i="0" u="none" strike="noStrike">
                          <a:solidFill>
                            <a:srgbClr val="003366"/>
                          </a:solidFill>
                          <a:effectLst/>
                          <a:latin typeface="Source Sans Pro" panose="020B0503030403020204" pitchFamily="34" charset="0"/>
                        </a:rPr>
                        <a:t>2017-2018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2018 - 2019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2019 - 2020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2020 -2021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2021 - 2022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2022 - 2023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2023 - 2024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337543"/>
                  </a:ext>
                </a:extLst>
              </a:tr>
              <a:tr h="1567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réussite L1 parcours classique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7930"/>
                  </a:ext>
                </a:extLst>
              </a:tr>
              <a:tr h="20865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réussite L1 </a:t>
                      </a:r>
                      <a:r>
                        <a:rPr lang="fr-FR" sz="28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parcours kiné (jusqu’en 2020)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puis L.AS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2313" marR="2313" marT="2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975485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278880" y="40786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+mn-lt"/>
              </a:rPr>
              <a:t>L’effet </a:t>
            </a:r>
            <a:r>
              <a:rPr lang="fr-FR" dirty="0" err="1">
                <a:latin typeface="+mn-lt"/>
              </a:rPr>
              <a:t>Parcoursup</a:t>
            </a:r>
            <a:r>
              <a:rPr lang="fr-FR" dirty="0">
                <a:latin typeface="+mn-lt"/>
              </a:rPr>
              <a:t> sur les taux de réussite L1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24019" y="8171123"/>
            <a:ext cx="238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kern="1200" dirty="0">
                <a:solidFill>
                  <a:srgbClr val="70AD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Effet confinement</a:t>
            </a:r>
          </a:p>
        </p:txBody>
      </p:sp>
      <p:sp>
        <p:nvSpPr>
          <p:cNvPr id="9" name="Ellipse 8"/>
          <p:cNvSpPr/>
          <p:nvPr/>
        </p:nvSpPr>
        <p:spPr>
          <a:xfrm>
            <a:off x="7376836" y="2242165"/>
            <a:ext cx="1381792" cy="5761742"/>
          </a:xfrm>
          <a:prstGeom prst="ellipse">
            <a:avLst/>
          </a:prstGeom>
          <a:noFill/>
          <a:ln w="19050" cap="flat" cmpd="sng" algn="ctr">
            <a:solidFill>
              <a:srgbClr val="70AD4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30195" y="8171123"/>
            <a:ext cx="238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kern="1200" dirty="0">
                <a:solidFill>
                  <a:srgbClr val="70AD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fr-FR" sz="2800" b="1" kern="1200" baseline="30000" dirty="0">
                <a:solidFill>
                  <a:srgbClr val="70AD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ère</a:t>
            </a:r>
            <a:r>
              <a:rPr lang="fr-FR" sz="2800" b="1" kern="1200" dirty="0">
                <a:solidFill>
                  <a:srgbClr val="70AD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année </a:t>
            </a:r>
            <a:r>
              <a:rPr lang="fr-FR" sz="2800" b="1" kern="1200" dirty="0" err="1">
                <a:solidFill>
                  <a:srgbClr val="70AD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parcoursup</a:t>
            </a:r>
            <a:endParaRPr lang="fr-FR" sz="2800" b="1" kern="1200" dirty="0">
              <a:solidFill>
                <a:srgbClr val="70AD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F584A83-FFEE-40F3-A8DD-F333EB38A682}"/>
              </a:ext>
            </a:extLst>
          </p:cNvPr>
          <p:cNvCxnSpPr/>
          <p:nvPr/>
        </p:nvCxnSpPr>
        <p:spPr>
          <a:xfrm flipH="1">
            <a:off x="6105655" y="7700537"/>
            <a:ext cx="604695" cy="457698"/>
          </a:xfrm>
          <a:prstGeom prst="straightConnector1">
            <a:avLst/>
          </a:prstGeom>
          <a:ln w="2857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7F53500-E353-4641-8F12-F1048B947FD7}"/>
              </a:ext>
            </a:extLst>
          </p:cNvPr>
          <p:cNvCxnSpPr>
            <a:cxnSpLocks/>
          </p:cNvCxnSpPr>
          <p:nvPr/>
        </p:nvCxnSpPr>
        <p:spPr>
          <a:xfrm>
            <a:off x="8506011" y="7685827"/>
            <a:ext cx="576064" cy="807646"/>
          </a:xfrm>
          <a:prstGeom prst="straightConnector1">
            <a:avLst/>
          </a:prstGeom>
          <a:ln w="2857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90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799283" y="2537594"/>
            <a:ext cx="11809312" cy="3988784"/>
          </a:xfrm>
        </p:spPr>
        <p:txBody>
          <a:bodyPr/>
          <a:lstStyle/>
          <a:p>
            <a:pPr>
              <a:defRPr/>
            </a:pPr>
            <a:r>
              <a:rPr lang="fr-FR" dirty="0"/>
              <a:t>Quelques caractéristiques des L1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6718A5-3914-2B40-A39E-0C8AADB6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29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73DF57-AC02-E048-934F-F6EFCEBDC413}"/>
              </a:ext>
            </a:extLst>
          </p:cNvPr>
          <p:cNvSpPr txBox="1"/>
          <p:nvPr/>
        </p:nvSpPr>
        <p:spPr>
          <a:xfrm>
            <a:off x="1151210" y="2245574"/>
            <a:ext cx="1261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C00000"/>
                </a:solidFill>
              </a:rPr>
              <a:t>Projet défini : </a:t>
            </a:r>
            <a:r>
              <a:rPr lang="fr-FR" sz="2800" dirty="0"/>
              <a:t>1 étudiant sur 2 a déjà un projet professionnel précis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983CBD-DEE9-1D4F-9458-351A203D75D5}"/>
              </a:ext>
            </a:extLst>
          </p:cNvPr>
          <p:cNvSpPr txBox="1"/>
          <p:nvPr/>
        </p:nvSpPr>
        <p:spPr>
          <a:xfrm>
            <a:off x="1151210" y="3401690"/>
            <a:ext cx="1285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C00000"/>
                </a:solidFill>
              </a:rPr>
              <a:t>Niveau de pratique sportive : </a:t>
            </a:r>
            <a:r>
              <a:rPr lang="fr-FR" sz="2800" dirty="0"/>
              <a:t>2 étudiants sur 3 ont au moins un niveau régional de pratique compétitive (6 h/</a:t>
            </a:r>
            <a:r>
              <a:rPr lang="fr-FR" sz="2800" dirty="0" err="1"/>
              <a:t>sem</a:t>
            </a:r>
            <a:r>
              <a:rPr lang="fr-FR" sz="2800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594416-C6C8-2E4A-96BF-AF59A93579F0}"/>
              </a:ext>
            </a:extLst>
          </p:cNvPr>
          <p:cNvSpPr txBox="1"/>
          <p:nvPr/>
        </p:nvSpPr>
        <p:spPr>
          <a:xfrm>
            <a:off x="1151210" y="4966062"/>
            <a:ext cx="1285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C00000"/>
                </a:solidFill>
              </a:rPr>
              <a:t>Expérience d’encadrement : </a:t>
            </a:r>
            <a:r>
              <a:rPr lang="fr-FR" sz="2800" dirty="0"/>
              <a:t>Près de 90% des L1 ont déjà une expérience d’encadrement d’APSA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6B58D0-ACFD-2543-A7B1-4E5296B2F0F0}"/>
              </a:ext>
            </a:extLst>
          </p:cNvPr>
          <p:cNvSpPr txBox="1"/>
          <p:nvPr/>
        </p:nvSpPr>
        <p:spPr>
          <a:xfrm>
            <a:off x="1237342" y="6590232"/>
            <a:ext cx="12859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C00000"/>
                </a:solidFill>
              </a:rPr>
              <a:t>Diplôme/certification : </a:t>
            </a:r>
            <a:r>
              <a:rPr lang="fr-FR" sz="2800" dirty="0"/>
              <a:t>56% des L1 ont déjà passé au moins une certification utile pour encadrer du public 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08CFC4FE-DF39-084F-A00F-53846935118D}"/>
              </a:ext>
            </a:extLst>
          </p:cNvPr>
          <p:cNvSpPr txBox="1">
            <a:spLocks/>
          </p:cNvSpPr>
          <p:nvPr/>
        </p:nvSpPr>
        <p:spPr bwMode="auto">
          <a:xfrm>
            <a:off x="1237342" y="377354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+mn-lt"/>
              </a:rPr>
              <a:t>Caractéristiques des L1 STAPS</a:t>
            </a:r>
          </a:p>
        </p:txBody>
      </p:sp>
    </p:spTree>
    <p:extLst>
      <p:ext uri="{BB962C8B-B14F-4D97-AF65-F5344CB8AC3E}">
        <p14:creationId xmlns:p14="http://schemas.microsoft.com/office/powerpoint/2010/main" val="27611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007195" y="2969642"/>
            <a:ext cx="12603944" cy="2659190"/>
          </a:xfrm>
        </p:spPr>
        <p:txBody>
          <a:bodyPr/>
          <a:lstStyle/>
          <a:p>
            <a:pPr>
              <a:defRPr/>
            </a:pPr>
            <a:r>
              <a:rPr lang="fr-FR" dirty="0"/>
              <a:t>Notre offre de formation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0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8F7991-93E0-4A6B-B3CC-008941835909}"/>
              </a:ext>
            </a:extLst>
          </p:cNvPr>
          <p:cNvSpPr/>
          <p:nvPr/>
        </p:nvSpPr>
        <p:spPr bwMode="auto">
          <a:xfrm>
            <a:off x="11188840" y="2381403"/>
            <a:ext cx="3064359" cy="6732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 bwMode="auto">
          <a:xfrm>
            <a:off x="1211633" y="1979438"/>
            <a:ext cx="11887200" cy="7605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defTabSz="1425550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66700" algn="l" defTabSz="1425550">
              <a:lnSpc>
                <a:spcPct val="90000"/>
              </a:lnSpc>
              <a:spcBef>
                <a:spcPts val="0"/>
              </a:spcBef>
              <a:buFont typeface="Courier New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0975" indent="-457200" algn="l" defTabSz="1425550">
              <a:lnSpc>
                <a:spcPct val="90000"/>
              </a:lnSpc>
              <a:spcBef>
                <a:spcPts val="0"/>
              </a:spcBef>
              <a:buFont typeface="Source Sans Pro"/>
              <a:buChar char="‒"/>
              <a:defRPr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5525" indent="-457200" algn="l" defTabSz="1425550">
              <a:lnSpc>
                <a:spcPct val="90000"/>
              </a:lnSpc>
              <a:spcBef>
                <a:spcPts val="780"/>
              </a:spcBef>
              <a:buFont typeface="Source Sans Pro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>
              <a:lnSpc>
                <a:spcPct val="90000"/>
              </a:lnSpc>
              <a:spcBef>
                <a:spcPts val="78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altLang="x-none" sz="3200" dirty="0"/>
              <a:t>Compétences scientifiques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fr-FR" altLang="x-none" sz="2400" dirty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altLang="x-none" sz="3200" dirty="0"/>
              <a:t>Compétences littéraires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fr-FR" altLang="x-none" sz="3200" dirty="0"/>
              <a:t>       et argumentaires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fr-FR" altLang="x-none" sz="16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fr-FR" altLang="x-none" sz="3200" dirty="0"/>
              <a:t>Compétences sportives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altLang="x-none" sz="3200" dirty="0"/>
              <a:t>       </a:t>
            </a:r>
            <a:r>
              <a:rPr lang="fr-FR" altLang="x-none" sz="2000" b="1" dirty="0">
                <a:solidFill>
                  <a:srgbClr val="FF0000"/>
                </a:solidFill>
              </a:rPr>
              <a:t>(30% Notes EPS, 60% niveau sportif actuel et 10%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altLang="x-none" sz="2000" b="1" dirty="0">
                <a:solidFill>
                  <a:srgbClr val="FF0000"/>
                </a:solidFill>
              </a:rPr>
              <a:t>           diversité d’expériences sportives) </a:t>
            </a:r>
            <a:endParaRPr lang="fr-FR" altLang="x-none" sz="32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fr-FR" sz="3200" dirty="0"/>
              <a:t>Intérêt pour l’exercice de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fr-FR" sz="3200" dirty="0"/>
              <a:t>      responsabilités collectives,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fr-FR" sz="3200" dirty="0"/>
              <a:t>      associatives ou citoyennes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fr-FR" altLang="x-none" sz="1600" dirty="0"/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fr-FR" altLang="x-none" sz="3200" dirty="0"/>
              <a:t>Autonomie et méthodes pour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fr-FR" altLang="x-none" sz="3200" dirty="0"/>
              <a:t>      réussir des études universitaires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endParaRPr lang="fr-FR" altLang="x-none" sz="800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278880" y="287945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+mn-lt"/>
              </a:rPr>
              <a:t>Les attendus nationaux pour entrer en STAPS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343899" y="4799759"/>
            <a:ext cx="3711715" cy="2900285"/>
            <a:chOff x="7634170" y="5413897"/>
            <a:chExt cx="3260106" cy="2516415"/>
          </a:xfrm>
        </p:grpSpPr>
        <p:sp>
          <p:nvSpPr>
            <p:cNvPr id="10" name="ZoneTexte 9"/>
            <p:cNvSpPr txBox="1"/>
            <p:nvPr/>
          </p:nvSpPr>
          <p:spPr>
            <a:xfrm>
              <a:off x="8010761" y="5607003"/>
              <a:ext cx="28835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Obligation de fournir les justificatifs des réponses au questionnaire </a:t>
              </a:r>
              <a:r>
                <a:rPr lang="fr-FR" sz="2400" b="1" dirty="0" err="1">
                  <a:solidFill>
                    <a:srgbClr val="548AD3"/>
                  </a:solidFill>
                </a:rPr>
                <a:t>Parcoursup</a:t>
              </a:r>
              <a:r>
                <a:rPr lang="fr-FR" sz="2400" b="1" dirty="0">
                  <a:solidFill>
                    <a:srgbClr val="548AD3"/>
                  </a:solidFill>
                </a:rPr>
                <a:t>.</a:t>
              </a:r>
            </a:p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(30% des coefficients)</a:t>
              </a:r>
            </a:p>
          </p:txBody>
        </p:sp>
        <p:sp>
          <p:nvSpPr>
            <p:cNvPr id="11" name="Accolade fermante 10"/>
            <p:cNvSpPr/>
            <p:nvPr/>
          </p:nvSpPr>
          <p:spPr>
            <a:xfrm>
              <a:off x="7634170" y="5413897"/>
              <a:ext cx="322325" cy="2516415"/>
            </a:xfrm>
            <a:prstGeom prst="rightBrace">
              <a:avLst>
                <a:gd name="adj1" fmla="val 8333"/>
                <a:gd name="adj2" fmla="val 46933"/>
              </a:avLst>
            </a:prstGeom>
            <a:ln w="38100">
              <a:solidFill>
                <a:srgbClr val="548AD3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338994" y="7854996"/>
            <a:ext cx="6337023" cy="1569660"/>
            <a:chOff x="7224035" y="8090130"/>
            <a:chExt cx="4983944" cy="1569660"/>
          </a:xfrm>
        </p:grpSpPr>
        <p:sp>
          <p:nvSpPr>
            <p:cNvPr id="12" name="ZoneTexte 11"/>
            <p:cNvSpPr txBox="1"/>
            <p:nvPr/>
          </p:nvSpPr>
          <p:spPr>
            <a:xfrm>
              <a:off x="7658018" y="8090130"/>
              <a:ext cx="45499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Fiche avenir, moyenne bac, </a:t>
              </a:r>
            </a:p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moyennes générales annuelles 1</a:t>
              </a:r>
              <a:r>
                <a:rPr lang="fr-FR" sz="2400" b="1" baseline="30000" dirty="0">
                  <a:solidFill>
                    <a:srgbClr val="548AD3"/>
                  </a:solidFill>
                </a:rPr>
                <a:t>re</a:t>
              </a:r>
              <a:r>
                <a:rPr lang="fr-FR" sz="2400" b="1" dirty="0">
                  <a:solidFill>
                    <a:srgbClr val="548AD3"/>
                  </a:solidFill>
                </a:rPr>
                <a:t>/</a:t>
              </a:r>
              <a:r>
                <a:rPr lang="fr-FR" sz="2400" b="1" dirty="0" err="1">
                  <a:solidFill>
                    <a:srgbClr val="548AD3"/>
                  </a:solidFill>
                </a:rPr>
                <a:t>term</a:t>
              </a:r>
              <a:endParaRPr lang="fr-FR" sz="2400" b="1" dirty="0">
                <a:solidFill>
                  <a:srgbClr val="548AD3"/>
                </a:solidFill>
              </a:endParaRPr>
            </a:p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et projet de formation </a:t>
              </a:r>
            </a:p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(15% des coefficients)</a:t>
              </a:r>
            </a:p>
          </p:txBody>
        </p:sp>
        <p:sp>
          <p:nvSpPr>
            <p:cNvPr id="13" name="Accolade fermante 12"/>
            <p:cNvSpPr/>
            <p:nvPr/>
          </p:nvSpPr>
          <p:spPr>
            <a:xfrm>
              <a:off x="7224035" y="8333759"/>
              <a:ext cx="288618" cy="1172987"/>
            </a:xfrm>
            <a:prstGeom prst="rightBrace">
              <a:avLst>
                <a:gd name="adj1" fmla="val 8333"/>
                <a:gd name="adj2" fmla="val 46933"/>
              </a:avLst>
            </a:prstGeom>
            <a:ln w="38100">
              <a:solidFill>
                <a:srgbClr val="548AD3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7343899" y="2072203"/>
            <a:ext cx="3801417" cy="2166305"/>
            <a:chOff x="7562210" y="2360885"/>
            <a:chExt cx="3336478" cy="2166305"/>
          </a:xfrm>
        </p:grpSpPr>
        <p:sp>
          <p:nvSpPr>
            <p:cNvPr id="7" name="ZoneTexte 6"/>
            <p:cNvSpPr txBox="1"/>
            <p:nvPr/>
          </p:nvSpPr>
          <p:spPr>
            <a:xfrm>
              <a:off x="8121154" y="2734103"/>
              <a:ext cx="27775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Notes de 1</a:t>
              </a:r>
              <a:r>
                <a:rPr lang="fr-FR" sz="2400" b="1" baseline="30000" dirty="0">
                  <a:solidFill>
                    <a:srgbClr val="548AD3"/>
                  </a:solidFill>
                </a:rPr>
                <a:t>re</a:t>
              </a:r>
              <a:r>
                <a:rPr lang="fr-FR" sz="2400" b="1" dirty="0">
                  <a:solidFill>
                    <a:srgbClr val="548AD3"/>
                  </a:solidFill>
                </a:rPr>
                <a:t> et Terminale</a:t>
              </a:r>
            </a:p>
            <a:p>
              <a:pPr algn="ctr"/>
              <a:r>
                <a:rPr lang="fr-FR" sz="2400" b="1" dirty="0">
                  <a:solidFill>
                    <a:srgbClr val="548AD3"/>
                  </a:solidFill>
                </a:rPr>
                <a:t>(55% des coefficients)</a:t>
              </a:r>
            </a:p>
          </p:txBody>
        </p:sp>
        <p:sp>
          <p:nvSpPr>
            <p:cNvPr id="14" name="Accolade fermante 13"/>
            <p:cNvSpPr/>
            <p:nvPr/>
          </p:nvSpPr>
          <p:spPr>
            <a:xfrm>
              <a:off x="7562210" y="2360885"/>
              <a:ext cx="258523" cy="2166305"/>
            </a:xfrm>
            <a:prstGeom prst="rightBrace">
              <a:avLst>
                <a:gd name="adj1" fmla="val 8333"/>
                <a:gd name="adj2" fmla="val 46933"/>
              </a:avLst>
            </a:prstGeom>
            <a:ln w="38100">
              <a:solidFill>
                <a:srgbClr val="548AD3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544399CA-E244-4BE5-91E0-BD52BBFF1020}"/>
              </a:ext>
            </a:extLst>
          </p:cNvPr>
          <p:cNvSpPr txBox="1"/>
          <p:nvPr/>
        </p:nvSpPr>
        <p:spPr>
          <a:xfrm>
            <a:off x="10320384" y="4721200"/>
            <a:ext cx="4169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Utiliser les </a:t>
            </a:r>
          </a:p>
          <a:p>
            <a:pPr algn="ctr"/>
            <a:r>
              <a:rPr lang="fr-FR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modèles </a:t>
            </a:r>
          </a:p>
          <a:p>
            <a:pPr algn="ctr"/>
            <a:r>
              <a:rPr lang="fr-FR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téléchargeables</a:t>
            </a:r>
          </a:p>
          <a:p>
            <a:pPr algn="ctr"/>
            <a:endParaRPr lang="fr-FR" sz="2800" b="1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fr-FR" sz="2800" b="1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4CBA60A-AB22-4E3B-A576-7B60C453063D}"/>
              </a:ext>
            </a:extLst>
          </p:cNvPr>
          <p:cNvSpPr/>
          <p:nvPr/>
        </p:nvSpPr>
        <p:spPr>
          <a:xfrm>
            <a:off x="11066506" y="4613755"/>
            <a:ext cx="2609510" cy="30690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FB89251-C714-41FD-8379-BE29D077E45D}"/>
              </a:ext>
            </a:extLst>
          </p:cNvPr>
          <p:cNvSpPr/>
          <p:nvPr/>
        </p:nvSpPr>
        <p:spPr bwMode="auto">
          <a:xfrm>
            <a:off x="8135987" y="3127616"/>
            <a:ext cx="720080" cy="574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4B3158B-BCFA-4C41-8F4F-328B6EA083BE}"/>
              </a:ext>
            </a:extLst>
          </p:cNvPr>
          <p:cNvSpPr/>
          <p:nvPr/>
        </p:nvSpPr>
        <p:spPr bwMode="auto">
          <a:xfrm>
            <a:off x="9314394" y="8898675"/>
            <a:ext cx="720080" cy="574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8ECBADA-80E0-44E0-8AA9-88EF1C598301}"/>
              </a:ext>
            </a:extLst>
          </p:cNvPr>
          <p:cNvSpPr/>
          <p:nvPr/>
        </p:nvSpPr>
        <p:spPr bwMode="auto">
          <a:xfrm>
            <a:off x="7965937" y="6807030"/>
            <a:ext cx="720080" cy="574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1BFC73-F790-42C9-BF03-DF7AE68DFBFE}"/>
              </a:ext>
            </a:extLst>
          </p:cNvPr>
          <p:cNvSpPr txBox="1"/>
          <p:nvPr/>
        </p:nvSpPr>
        <p:spPr bwMode="auto">
          <a:xfrm>
            <a:off x="11055614" y="2748422"/>
            <a:ext cx="260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Nouvelle hiérarchisation 2024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D0A1B6F-82DE-47EA-A09F-0B202D2804A2}"/>
              </a:ext>
            </a:extLst>
          </p:cNvPr>
          <p:cNvCxnSpPr>
            <a:cxnSpLocks/>
          </p:cNvCxnSpPr>
          <p:nvPr/>
        </p:nvCxnSpPr>
        <p:spPr>
          <a:xfrm flipV="1">
            <a:off x="8856067" y="3188003"/>
            <a:ext cx="2332773" cy="16058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52DCB97-25F4-4E12-BB9E-E58EC97DEA64}"/>
              </a:ext>
            </a:extLst>
          </p:cNvPr>
          <p:cNvCxnSpPr>
            <a:cxnSpLocks/>
          </p:cNvCxnSpPr>
          <p:nvPr/>
        </p:nvCxnSpPr>
        <p:spPr>
          <a:xfrm flipV="1">
            <a:off x="8731705" y="3727780"/>
            <a:ext cx="2517188" cy="324050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8D34EFC-CD2E-412A-9A60-8E61885799E3}"/>
              </a:ext>
            </a:extLst>
          </p:cNvPr>
          <p:cNvCxnSpPr>
            <a:cxnSpLocks/>
          </p:cNvCxnSpPr>
          <p:nvPr/>
        </p:nvCxnSpPr>
        <p:spPr>
          <a:xfrm flipV="1">
            <a:off x="9942942" y="4120974"/>
            <a:ext cx="1624937" cy="481237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03" y="5861674"/>
            <a:ext cx="1457475" cy="14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10440410" y="1052775"/>
            <a:ext cx="3815507" cy="777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278880" y="250551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+mn-lt"/>
              </a:rPr>
              <a:t>L’offre de formation STAPS à Nantes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60603" y="1821371"/>
            <a:ext cx="9952637" cy="75930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rgbClr val="FF950E"/>
            </a:solidFill>
            <a:round/>
            <a:headEnd/>
            <a:tailEnd/>
          </a:ln>
        </p:spPr>
        <p:txBody>
          <a:bodyPr wrap="none" lIns="90000" tIns="58607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sz="36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Doctorat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96208" y="8467321"/>
            <a:ext cx="9936391" cy="78787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lIns="90000" tIns="58607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ctr"/>
            <a:r>
              <a:rPr lang="fr-FR" altLang="x-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Licence 1 STAPS / </a:t>
            </a:r>
            <a:r>
              <a:rPr lang="fr-FR" altLang="x-none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Licence 1 STAPS-LAS (option santé)</a:t>
            </a:r>
            <a:r>
              <a:rPr lang="fr-FR" altLang="x-none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96208" y="7112444"/>
            <a:ext cx="9892408" cy="1354877"/>
            <a:chOff x="1196208" y="7112444"/>
            <a:chExt cx="9892408" cy="1354877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4103539" y="7975575"/>
              <a:ext cx="0" cy="491746"/>
            </a:xfrm>
            <a:prstGeom prst="line">
              <a:avLst/>
            </a:prstGeom>
            <a:noFill/>
            <a:ln w="36000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196208" y="7112444"/>
              <a:ext cx="9892408" cy="78244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rgbClr val="FF950E"/>
              </a:solidFill>
              <a:round/>
              <a:headEnd/>
              <a:tailEnd/>
            </a:ln>
          </p:spPr>
          <p:txBody>
            <a:bodyPr wrap="none" lIns="90000" tIns="58607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1pPr>
              <a:lvl2pPr marL="37931725" indent="-37474525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</a:tabLs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-128"/>
                </a:defRPr>
              </a:lvl9pPr>
            </a:lstStyle>
            <a:p>
              <a:pPr algn="ctr"/>
              <a:r>
                <a: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Licence 2 STAPS  (Tronc commun +  options)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98514" y="5205371"/>
            <a:ext cx="12861678" cy="2339833"/>
            <a:chOff x="1143898" y="5094304"/>
            <a:chExt cx="12861678" cy="2339833"/>
          </a:xfrm>
        </p:grpSpPr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9957587" y="6711764"/>
              <a:ext cx="14405" cy="476168"/>
            </a:xfrm>
            <a:prstGeom prst="line">
              <a:avLst/>
            </a:prstGeom>
            <a:noFill/>
            <a:ln w="3600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11088616" y="6805722"/>
              <a:ext cx="889991" cy="628415"/>
            </a:xfrm>
            <a:prstGeom prst="line">
              <a:avLst/>
            </a:prstGeom>
            <a:noFill/>
            <a:ln w="3600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7531904" y="6729108"/>
              <a:ext cx="0" cy="608575"/>
            </a:xfrm>
            <a:prstGeom prst="line">
              <a:avLst/>
            </a:prstGeom>
            <a:noFill/>
            <a:ln w="3600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1143898" y="5094304"/>
              <a:ext cx="12861678" cy="2168610"/>
              <a:chOff x="1196210" y="5103293"/>
              <a:chExt cx="12861678" cy="2168610"/>
            </a:xfrm>
          </p:grpSpPr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 flipV="1">
                <a:off x="2409491" y="6728537"/>
                <a:ext cx="0" cy="543365"/>
              </a:xfrm>
              <a:prstGeom prst="line">
                <a:avLst/>
              </a:prstGeom>
              <a:noFill/>
              <a:ln w="3600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 flipV="1">
                <a:off x="4966328" y="6728538"/>
                <a:ext cx="0" cy="543365"/>
              </a:xfrm>
              <a:prstGeom prst="line">
                <a:avLst/>
              </a:prstGeom>
              <a:noFill/>
              <a:ln w="3600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>
                <a:off x="3773759" y="5125723"/>
                <a:ext cx="2417950" cy="157032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Licence 3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Éducation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et motricité</a:t>
                </a:r>
              </a:p>
            </p:txBody>
          </p:sp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8876410" y="5125723"/>
                <a:ext cx="2272435" cy="1570327"/>
              </a:xfrm>
              <a:prstGeom prst="roundRect">
                <a:avLst>
                  <a:gd name="adj" fmla="val 16667"/>
                </a:avLst>
              </a:prstGeom>
              <a:solidFill>
                <a:srgbClr val="BAE794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Licence 3</a:t>
                </a:r>
                <a:b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endPara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Entraînement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sportif</a:t>
                </a:r>
              </a:p>
            </p:txBody>
          </p:sp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>
                <a:off x="6342692" y="5103293"/>
                <a:ext cx="2387199" cy="1570327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Licence 3</a:t>
                </a:r>
                <a:b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endPara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Management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du sport</a:t>
                </a:r>
              </a:p>
            </p:txBody>
          </p: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>
                <a:off x="11367468" y="5132987"/>
                <a:ext cx="2690420" cy="1570327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Licence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Professionnelle</a:t>
                </a:r>
                <a:b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endPara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Activités aquatiques</a:t>
                </a: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/>
            </p:nvSpPr>
            <p:spPr bwMode="auto">
              <a:xfrm>
                <a:off x="1196210" y="5166266"/>
                <a:ext cx="2438745" cy="15703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/>
              <a:p>
                <a:pPr algn="ctr">
                  <a:tabLst>
                    <a:tab pos="449263" algn="l"/>
                    <a:tab pos="898525" algn="l"/>
                    <a:tab pos="1347788" algn="l"/>
                  </a:tabLst>
                </a:pPr>
                <a:endParaRPr lang="fr-FR" altLang="x-none" sz="14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4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Licence 3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sz="24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4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Activité Physique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4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Adaptée et Santé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sz="20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7578225" y="7188732"/>
            <a:ext cx="6522235" cy="1672528"/>
            <a:chOff x="7578225" y="7188732"/>
            <a:chExt cx="6522235" cy="1672528"/>
          </a:xfrm>
        </p:grpSpPr>
        <p:grpSp>
          <p:nvGrpSpPr>
            <p:cNvPr id="5" name="Groupe 4"/>
            <p:cNvGrpSpPr/>
            <p:nvPr/>
          </p:nvGrpSpPr>
          <p:grpSpPr>
            <a:xfrm>
              <a:off x="7578225" y="7188732"/>
              <a:ext cx="6522235" cy="1672528"/>
              <a:chOff x="7574737" y="7199224"/>
              <a:chExt cx="6522235" cy="1672528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11187932" y="7199224"/>
                <a:ext cx="2909040" cy="1672528"/>
                <a:chOff x="11148847" y="7187169"/>
                <a:chExt cx="2909040" cy="1672528"/>
              </a:xfrm>
            </p:grpSpPr>
            <p:sp>
              <p:nvSpPr>
                <p:cNvPr id="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148847" y="8482266"/>
                  <a:ext cx="724840" cy="377431"/>
                </a:xfrm>
                <a:prstGeom prst="line">
                  <a:avLst/>
                </a:prstGeom>
                <a:noFill/>
                <a:ln w="360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" name="Ellipse 42"/>
                <p:cNvSpPr/>
                <p:nvPr/>
              </p:nvSpPr>
              <p:spPr bwMode="auto">
                <a:xfrm>
                  <a:off x="11721712" y="7187169"/>
                  <a:ext cx="2081751" cy="162316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tabLst>
                      <a:tab pos="449263" algn="l"/>
                      <a:tab pos="898525" algn="l"/>
                      <a:tab pos="1347788" algn="l"/>
                      <a:tab pos="1797050" algn="l"/>
                      <a:tab pos="2246313" algn="l"/>
                      <a:tab pos="2695575" algn="l"/>
                      <a:tab pos="3144838" algn="l"/>
                      <a:tab pos="3594100" algn="l"/>
                      <a:tab pos="4043363" algn="l"/>
                      <a:tab pos="4492625" algn="l"/>
                      <a:tab pos="4941888" algn="l"/>
                      <a:tab pos="5391150" algn="l"/>
                      <a:tab pos="5840413" algn="l"/>
                      <a:tab pos="6289675" algn="l"/>
                      <a:tab pos="6738938" algn="l"/>
                    </a:tabLst>
                  </a:pPr>
                  <a:r>
                    <a:rPr lang="fr-FR" sz="2000" dirty="0">
                      <a:solidFill>
                        <a:srgbClr val="FFFFFF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Études en</a:t>
                  </a:r>
                </a:p>
                <a:p>
                  <a:pPr algn="ctr">
                    <a:tabLst>
                      <a:tab pos="449263" algn="l"/>
                      <a:tab pos="898525" algn="l"/>
                      <a:tab pos="1347788" algn="l"/>
                      <a:tab pos="1797050" algn="l"/>
                      <a:tab pos="2246313" algn="l"/>
                      <a:tab pos="2695575" algn="l"/>
                      <a:tab pos="3144838" algn="l"/>
                      <a:tab pos="3594100" algn="l"/>
                      <a:tab pos="4043363" algn="l"/>
                      <a:tab pos="4492625" algn="l"/>
                      <a:tab pos="4941888" algn="l"/>
                      <a:tab pos="5391150" algn="l"/>
                      <a:tab pos="5840413" algn="l"/>
                      <a:tab pos="6289675" algn="l"/>
                      <a:tab pos="6738938" algn="l"/>
                    </a:tabLst>
                  </a:pPr>
                  <a:r>
                    <a:rPr lang="fr-FR" sz="2000" dirty="0">
                      <a:solidFill>
                        <a:srgbClr val="FFFFFF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</a:rPr>
                    <a:t>Santé dont école de kiné</a:t>
                  </a:r>
                </a:p>
              </p:txBody>
            </p:sp>
            <p:sp>
              <p:nvSpPr>
                <p:cNvPr id="4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3803462" y="7434135"/>
                  <a:ext cx="254425" cy="144018"/>
                </a:xfrm>
                <a:prstGeom prst="line">
                  <a:avLst/>
                </a:prstGeom>
                <a:noFill/>
                <a:ln w="360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90" name="Line 13"/>
              <p:cNvSpPr>
                <a:spLocks noChangeShapeType="1"/>
              </p:cNvSpPr>
              <p:nvPr/>
            </p:nvSpPr>
            <p:spPr bwMode="auto">
              <a:xfrm flipV="1">
                <a:off x="7574737" y="8002575"/>
                <a:ext cx="0" cy="491746"/>
              </a:xfrm>
              <a:prstGeom prst="line">
                <a:avLst/>
              </a:prstGeom>
              <a:noFill/>
              <a:ln w="360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4" name="Line 13"/>
            <p:cNvSpPr>
              <a:spLocks noChangeShapeType="1"/>
            </p:cNvSpPr>
            <p:nvPr/>
          </p:nvSpPr>
          <p:spPr bwMode="auto">
            <a:xfrm>
              <a:off x="11148845" y="7746121"/>
              <a:ext cx="512636" cy="133424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1098512" y="2735545"/>
            <a:ext cx="9952637" cy="2468810"/>
            <a:chOff x="1098512" y="2735545"/>
            <a:chExt cx="9952637" cy="2468810"/>
          </a:xfrm>
        </p:grpSpPr>
        <p:grpSp>
          <p:nvGrpSpPr>
            <p:cNvPr id="52" name="Groupe 51"/>
            <p:cNvGrpSpPr/>
            <p:nvPr/>
          </p:nvGrpSpPr>
          <p:grpSpPr>
            <a:xfrm>
              <a:off x="1098512" y="2735545"/>
              <a:ext cx="9952637" cy="1488821"/>
              <a:chOff x="1196208" y="2833159"/>
              <a:chExt cx="9952637" cy="1488821"/>
            </a:xfrm>
          </p:grpSpPr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>
                <a:off x="3773759" y="2833159"/>
                <a:ext cx="2417949" cy="1450787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9525">
                <a:solidFill>
                  <a:srgbClr val="AECF00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/>
                <a:endParaRPr lang="fr-FR" altLang="x-none" sz="14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Master MEEF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Second degré : EPS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sz="22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(INSPE de Nantes)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sz="20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>
                <a:off x="8859575" y="2852176"/>
                <a:ext cx="2289270" cy="1398005"/>
              </a:xfrm>
              <a:prstGeom prst="roundRect">
                <a:avLst>
                  <a:gd name="adj" fmla="val 16667"/>
                </a:avLst>
              </a:prstGeom>
              <a:solidFill>
                <a:srgbClr val="62AA26"/>
              </a:solidFill>
              <a:ln w="9525">
                <a:solidFill>
                  <a:srgbClr val="AECF00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Master STAPS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 err="1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Entraînemt</a:t>
                </a: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Sportif 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&amp; Perf. Motrice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endParaRPr lang="fr-FR" altLang="x-none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6342692" y="2852176"/>
                <a:ext cx="2394335" cy="146980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solidFill>
                  <a:srgbClr val="AECF00"/>
                </a:solidFill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/>
                <a:endParaRPr lang="fr-FR" altLang="x-none" sz="14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Master STAPS</a:t>
                </a:r>
                <a:b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endParaRPr lang="fr-FR" altLang="x-none" sz="22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Management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du sport</a:t>
                </a:r>
              </a:p>
              <a:p>
                <a:pPr algn="ctr"/>
                <a:endParaRPr lang="fr-FR" altLang="x-none" sz="1100" i="1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/>
                <a:endParaRPr lang="fr-FR" altLang="x-none" sz="1100" i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>
                <a:off x="1196208" y="2852176"/>
                <a:ext cx="2426567" cy="1431768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rgbClr val="AECF00"/>
                </a:solidFill>
                <a:prstDash val="lgDash"/>
                <a:round/>
                <a:headEnd/>
                <a:tailEnd/>
              </a:ln>
            </p:spPr>
            <p:txBody>
              <a:bodyPr wrap="none" lIns="90000" tIns="55584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1pPr>
                <a:lvl2pPr marL="37931725" indent="-37474525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</a:tabLs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-128"/>
                  </a:defRPr>
                </a:lvl9pPr>
              </a:lstStyle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Master STAPS</a:t>
                </a:r>
                <a:b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endParaRPr lang="fr-FR" altLang="x-none" sz="2200" dirty="0">
                  <a:solidFill>
                    <a:srgbClr val="FFFFF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Activité Physique </a:t>
                </a:r>
              </a:p>
              <a:p>
                <a:pPr algn="ctr"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  <a:tab pos="4941888" algn="l"/>
                    <a:tab pos="5391150" algn="l"/>
                    <a:tab pos="5840413" algn="l"/>
                    <a:tab pos="6289675" algn="l"/>
                    <a:tab pos="6738938" algn="l"/>
                  </a:tabLst>
                </a:pPr>
                <a:r>
                  <a:rPr lang="fr-FR" altLang="x-none" sz="2200" dirty="0">
                    <a:solidFill>
                      <a:srgbClr val="FFFFFF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Adaptée et Santé</a:t>
                </a: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2231255" y="4279499"/>
              <a:ext cx="7866296" cy="924856"/>
              <a:chOff x="2318677" y="4276941"/>
              <a:chExt cx="7866296" cy="924856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8086127" y="4276941"/>
                <a:ext cx="2098846" cy="922866"/>
                <a:chOff x="8086127" y="4276941"/>
                <a:chExt cx="2098846" cy="922866"/>
              </a:xfrm>
            </p:grpSpPr>
            <p:sp>
              <p:nvSpPr>
                <p:cNvPr id="77" name="Line 32"/>
                <p:cNvSpPr>
                  <a:spLocks noChangeShapeType="1"/>
                </p:cNvSpPr>
                <p:nvPr/>
              </p:nvSpPr>
              <p:spPr bwMode="auto">
                <a:xfrm>
                  <a:off x="8086127" y="4663936"/>
                  <a:ext cx="1703217" cy="13469"/>
                </a:xfrm>
                <a:prstGeom prst="line">
                  <a:avLst/>
                </a:prstGeom>
                <a:noFill/>
                <a:ln w="36000">
                  <a:solidFill>
                    <a:srgbClr val="98DB6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0184973" y="4276941"/>
                  <a:ext cx="0" cy="922866"/>
                </a:xfrm>
                <a:prstGeom prst="line">
                  <a:avLst/>
                </a:prstGeom>
                <a:noFill/>
                <a:ln w="36000">
                  <a:solidFill>
                    <a:srgbClr val="98DB6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8086127" y="4321448"/>
                  <a:ext cx="0" cy="338491"/>
                </a:xfrm>
                <a:prstGeom prst="line">
                  <a:avLst/>
                </a:prstGeom>
                <a:noFill/>
                <a:ln w="36000">
                  <a:solidFill>
                    <a:srgbClr val="98DB6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0" name="Line 37"/>
                <p:cNvSpPr>
                  <a:spLocks noChangeShapeType="1"/>
                </p:cNvSpPr>
                <p:nvPr/>
              </p:nvSpPr>
              <p:spPr bwMode="auto">
                <a:xfrm>
                  <a:off x="9776292" y="4659939"/>
                  <a:ext cx="0" cy="539868"/>
                </a:xfrm>
                <a:prstGeom prst="line">
                  <a:avLst/>
                </a:prstGeom>
                <a:noFill/>
                <a:ln w="36000">
                  <a:solidFill>
                    <a:srgbClr val="98DB6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3" name="Line 35"/>
              <p:cNvSpPr>
                <a:spLocks noChangeShapeType="1"/>
              </p:cNvSpPr>
              <p:nvPr/>
            </p:nvSpPr>
            <p:spPr bwMode="auto">
              <a:xfrm flipV="1">
                <a:off x="7703937" y="4330161"/>
                <a:ext cx="0" cy="820398"/>
              </a:xfrm>
              <a:prstGeom prst="line">
                <a:avLst/>
              </a:prstGeom>
              <a:noFill/>
              <a:ln w="36000">
                <a:solidFill>
                  <a:srgbClr val="D7A5F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1" name="Groupe 100"/>
              <p:cNvGrpSpPr/>
              <p:nvPr/>
            </p:nvGrpSpPr>
            <p:grpSpPr>
              <a:xfrm>
                <a:off x="2318677" y="4309950"/>
                <a:ext cx="5015329" cy="891847"/>
                <a:chOff x="2220338" y="4335954"/>
                <a:chExt cx="5015329" cy="891847"/>
              </a:xfrm>
            </p:grpSpPr>
            <p:sp>
              <p:nvSpPr>
                <p:cNvPr id="10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235666" y="4376010"/>
                  <a:ext cx="1" cy="583186"/>
                </a:xfrm>
                <a:prstGeom prst="line">
                  <a:avLst/>
                </a:prstGeom>
                <a:noFill/>
                <a:ln w="36000">
                  <a:solidFill>
                    <a:srgbClr val="FFE2B7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220338" y="4335954"/>
                  <a:ext cx="2675" cy="829673"/>
                </a:xfrm>
                <a:prstGeom prst="line">
                  <a:avLst/>
                </a:prstGeom>
                <a:noFill/>
                <a:ln w="36000">
                  <a:solidFill>
                    <a:srgbClr val="FFE2B7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692049" y="4959093"/>
                  <a:ext cx="4543617" cy="5560"/>
                </a:xfrm>
                <a:prstGeom prst="line">
                  <a:avLst/>
                </a:prstGeom>
                <a:noFill/>
                <a:ln w="36000">
                  <a:solidFill>
                    <a:srgbClr val="FFE2B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687305" y="4944554"/>
                  <a:ext cx="4743" cy="283247"/>
                </a:xfrm>
                <a:prstGeom prst="line">
                  <a:avLst/>
                </a:prstGeom>
                <a:noFill/>
                <a:ln w="36000">
                  <a:solidFill>
                    <a:srgbClr val="FFE2B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6" name="Groupe 105"/>
              <p:cNvGrpSpPr/>
              <p:nvPr/>
            </p:nvGrpSpPr>
            <p:grpSpPr>
              <a:xfrm>
                <a:off x="4711225" y="4312991"/>
                <a:ext cx="2195696" cy="882322"/>
                <a:chOff x="4659770" y="4283478"/>
                <a:chExt cx="2195696" cy="882322"/>
              </a:xfrm>
            </p:grpSpPr>
            <p:sp>
              <p:nvSpPr>
                <p:cNvPr id="107" name="Line 32"/>
                <p:cNvSpPr>
                  <a:spLocks noChangeShapeType="1"/>
                </p:cNvSpPr>
                <p:nvPr/>
              </p:nvSpPr>
              <p:spPr bwMode="auto">
                <a:xfrm>
                  <a:off x="5294300" y="4665539"/>
                  <a:ext cx="1561166" cy="9642"/>
                </a:xfrm>
                <a:prstGeom prst="line">
                  <a:avLst/>
                </a:prstGeom>
                <a:noFill/>
                <a:ln w="360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6824510" y="4340293"/>
                  <a:ext cx="4464" cy="319713"/>
                </a:xfrm>
                <a:prstGeom prst="line">
                  <a:avLst/>
                </a:prstGeom>
                <a:noFill/>
                <a:ln w="360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Line 37"/>
                <p:cNvSpPr>
                  <a:spLocks noChangeShapeType="1"/>
                </p:cNvSpPr>
                <p:nvPr/>
              </p:nvSpPr>
              <p:spPr bwMode="auto">
                <a:xfrm>
                  <a:off x="5294300" y="4637145"/>
                  <a:ext cx="0" cy="528655"/>
                </a:xfrm>
                <a:prstGeom prst="line">
                  <a:avLst/>
                </a:prstGeom>
                <a:noFill/>
                <a:ln w="360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59770" y="4283478"/>
                  <a:ext cx="1990" cy="882217"/>
                </a:xfrm>
                <a:prstGeom prst="line">
                  <a:avLst/>
                </a:prstGeom>
                <a:noFill/>
                <a:ln w="360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9" name="Groupe 28"/>
          <p:cNvGrpSpPr/>
          <p:nvPr/>
        </p:nvGrpSpPr>
        <p:grpSpPr>
          <a:xfrm>
            <a:off x="779322" y="1801024"/>
            <a:ext cx="13414395" cy="5384454"/>
            <a:chOff x="791172" y="1833933"/>
            <a:chExt cx="13414395" cy="5384454"/>
          </a:xfrm>
        </p:grpSpPr>
        <p:sp>
          <p:nvSpPr>
            <p:cNvPr id="48" name="ZoneTexte 47"/>
            <p:cNvSpPr txBox="1"/>
            <p:nvPr/>
          </p:nvSpPr>
          <p:spPr>
            <a:xfrm>
              <a:off x="12021318" y="1833933"/>
              <a:ext cx="2184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FF0000"/>
                  </a:solidFill>
                </a:rPr>
                <a:t>Formations disponibles en alternance (contrat d’apprentissage</a:t>
              </a:r>
              <a:r>
                <a:rPr lang="fr-FR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91" name="Ellipse 90"/>
            <p:cNvSpPr/>
            <p:nvPr/>
          </p:nvSpPr>
          <p:spPr bwMode="auto">
            <a:xfrm>
              <a:off x="11038432" y="4822069"/>
              <a:ext cx="3167135" cy="2396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 bwMode="auto">
            <a:xfrm>
              <a:off x="6099501" y="2348467"/>
              <a:ext cx="5481480" cy="24358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 bwMode="auto">
            <a:xfrm>
              <a:off x="791172" y="2407581"/>
              <a:ext cx="3185936" cy="24095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56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1079204" y="2681610"/>
            <a:ext cx="12713380" cy="1495794"/>
          </a:xfrm>
        </p:spPr>
        <p:txBody>
          <a:bodyPr/>
          <a:lstStyle/>
          <a:p>
            <a:pPr>
              <a:defRPr/>
            </a:pPr>
            <a:r>
              <a:rPr lang="fr-FR" sz="5400" dirty="0"/>
              <a:t>La formation et les conditions d’étude en L1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>
            <a:extLst>
              <a:ext uri="{FF2B5EF4-FFF2-40B4-BE49-F238E27FC236}">
                <a16:creationId xmlns:a16="http://schemas.microsoft.com/office/drawing/2014/main" id="{DFD19136-766E-43C9-AC50-46F0BDD6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243" y="2105546"/>
            <a:ext cx="13050447" cy="5527924"/>
          </a:xfrm>
        </p:spPr>
        <p:txBody>
          <a:bodyPr/>
          <a:lstStyle/>
          <a:p>
            <a:pPr marL="0" indent="0">
              <a:buNone/>
              <a:defRPr/>
            </a:pPr>
            <a:endParaRPr lang="fr-FR" altLang="fr-FR" sz="3742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fr-FR" altLang="fr-FR" sz="3742" dirty="0">
                <a:solidFill>
                  <a:srgbClr val="0070C0"/>
                </a:solidFill>
              </a:rPr>
              <a:t>Via </a:t>
            </a:r>
            <a:r>
              <a:rPr lang="fr-FR" altLang="fr-FR" sz="3742" dirty="0" err="1">
                <a:solidFill>
                  <a:srgbClr val="0070C0"/>
                </a:solidFill>
              </a:rPr>
              <a:t>parcoursup</a:t>
            </a:r>
            <a:r>
              <a:rPr lang="fr-FR" altLang="fr-FR" sz="3742" dirty="0">
                <a:solidFill>
                  <a:srgbClr val="0070C0"/>
                </a:solidFill>
              </a:rPr>
              <a:t> (capacité d’accueil) </a:t>
            </a:r>
          </a:p>
          <a:p>
            <a:pPr marL="0" indent="0">
              <a:buNone/>
              <a:defRPr/>
            </a:pPr>
            <a:endParaRPr lang="fr-FR" altLang="fr-FR" sz="3742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fr-FR" altLang="fr-FR" sz="3742" dirty="0">
                <a:solidFill>
                  <a:srgbClr val="0070C0"/>
                </a:solidFill>
              </a:rPr>
              <a:t>Deux sous-vœux possibles </a:t>
            </a:r>
          </a:p>
          <a:p>
            <a:pPr marL="0" indent="0">
              <a:buNone/>
              <a:defRPr/>
            </a:pPr>
            <a:endParaRPr lang="fr-FR" altLang="fr-FR" sz="1871" dirty="0"/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altLang="fr-FR" sz="3118" dirty="0"/>
              <a:t>STAPS «classique » : 440 étudiants  (≃ «30 OUI SI)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altLang="fr-FR" sz="3118" dirty="0"/>
              <a:t>LAS :  120 étudiants 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fr-FR" altLang="fr-FR" sz="3118" dirty="0"/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fr-FR" altLang="fr-FR" sz="3118" dirty="0"/>
              <a:t>+  ≃ 90 redoublants + ≃20 réorientés 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fr-FR" altLang="fr-FR" sz="3118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fr-FR" altLang="fr-FR" sz="3118" dirty="0">
                <a:solidFill>
                  <a:srgbClr val="000000"/>
                </a:solidFill>
              </a:rPr>
              <a:t>Total ≃ 670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fr-FR" altLang="fr-FR" sz="1247" b="1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fr-FR" altLang="fr-FR" sz="3118" b="1" dirty="0">
              <a:solidFill>
                <a:srgbClr val="000000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DCB1C61-5350-4064-9F06-89FB47D68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5187" y="1366868"/>
            <a:ext cx="8247565" cy="0"/>
          </a:xfrm>
          <a:prstGeom prst="line">
            <a:avLst/>
          </a:prstGeom>
          <a:noFill/>
          <a:ln w="25400">
            <a:solidFill>
              <a:srgbClr val="52BFD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re 16">
            <a:extLst>
              <a:ext uri="{FF2B5EF4-FFF2-40B4-BE49-F238E27FC236}">
                <a16:creationId xmlns:a16="http://schemas.microsoft.com/office/drawing/2014/main" id="{DD159233-C2FA-451F-8F1F-BECA1F3BCE3A}"/>
              </a:ext>
            </a:extLst>
          </p:cNvPr>
          <p:cNvSpPr txBox="1">
            <a:spLocks/>
          </p:cNvSpPr>
          <p:nvPr/>
        </p:nvSpPr>
        <p:spPr bwMode="auto">
          <a:xfrm>
            <a:off x="791171" y="286892"/>
            <a:ext cx="12251506" cy="92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fr-FR" altLang="fr-FR" sz="4400" dirty="0"/>
              <a:t>Accès et composition de la promotion de L1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E7A2EFC9-155F-4566-AC9C-981A12A9A8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39243" y="2537594"/>
            <a:ext cx="13134595" cy="1781969"/>
          </a:xfrm>
          <a:ln>
            <a:noFill/>
          </a:ln>
        </p:spPr>
        <p:txBody>
          <a:bodyPr>
            <a:noAutofit/>
          </a:bodyPr>
          <a:lstStyle/>
          <a:p>
            <a:pPr>
              <a:tabLst>
                <a:tab pos="0" algn="l"/>
                <a:tab pos="1425550" algn="l"/>
                <a:tab pos="2851099" algn="l"/>
                <a:tab pos="4276649" algn="l"/>
                <a:tab pos="5702198" algn="l"/>
                <a:tab pos="7127748" algn="l"/>
                <a:tab pos="8553298" algn="l"/>
                <a:tab pos="9978847" algn="l"/>
                <a:tab pos="11404397" algn="l"/>
                <a:tab pos="12829946" algn="l"/>
                <a:tab pos="14255496" algn="l"/>
                <a:tab pos="15681046" algn="l"/>
              </a:tabLst>
              <a:defRPr/>
            </a:pPr>
            <a:r>
              <a:rPr lang="fr-FR" altLang="fr-FR" sz="5400" dirty="0">
                <a:latin typeface="+mn-lt"/>
                <a:ea typeface="+mn-ea"/>
                <a:cs typeface="+mn-cs"/>
              </a:rPr>
              <a:t>ORGANISATION DE LA PREMIÈRE ANNÉE </a:t>
            </a:r>
          </a:p>
        </p:txBody>
      </p:sp>
    </p:spTree>
    <p:extLst>
      <p:ext uri="{BB962C8B-B14F-4D97-AF65-F5344CB8AC3E}">
        <p14:creationId xmlns:p14="http://schemas.microsoft.com/office/powerpoint/2010/main" val="2440889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8EF4F5A-60B7-4A8C-B6BE-F89FC42C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860" y="1958054"/>
            <a:ext cx="4433951" cy="36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13"/>
              </a:spcBef>
              <a:buClr>
                <a:srgbClr val="800000"/>
              </a:buClr>
              <a:buSzPct val="60000"/>
              <a:buNone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  <a:defRPr/>
            </a:pPr>
            <a:r>
              <a:rPr lang="fr-FR" altLang="fr-FR" sz="2800" b="1" dirty="0">
                <a:cs typeface="Arial" panose="020B0604020202020204" pitchFamily="34" charset="0"/>
              </a:rPr>
              <a:t>Cours Magistraux (CM)</a:t>
            </a:r>
            <a:endParaRPr lang="fr-FR" altLang="fr-FR" sz="2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431280" y="560267"/>
            <a:ext cx="12555242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latin typeface="+mn-lt"/>
              </a:rPr>
              <a:t>Trois formats pédagogiques…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210321-DDE7-134F-9244-245B5750A84B}"/>
              </a:ext>
            </a:extLst>
          </p:cNvPr>
          <p:cNvSpPr txBox="1"/>
          <p:nvPr/>
        </p:nvSpPr>
        <p:spPr>
          <a:xfrm>
            <a:off x="8424019" y="1983326"/>
            <a:ext cx="406804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13"/>
              </a:spcBef>
              <a:buClr>
                <a:srgbClr val="800000"/>
              </a:buClr>
              <a:buSzPct val="60000"/>
              <a:tabLst>
                <a:tab pos="1420600" algn="l"/>
                <a:tab pos="2846149" algn="l"/>
                <a:tab pos="4271699" algn="l"/>
                <a:tab pos="5697249" algn="l"/>
                <a:tab pos="7122798" algn="l"/>
                <a:tab pos="8548348" algn="l"/>
                <a:tab pos="9973897" algn="l"/>
                <a:tab pos="11399447" algn="l"/>
                <a:tab pos="12824997" algn="l"/>
                <a:tab pos="14250546" algn="l"/>
                <a:tab pos="15676096" algn="l"/>
              </a:tabLst>
              <a:defRPr/>
            </a:pPr>
            <a:r>
              <a:rPr lang="fr-FR" altLang="fr-FR" sz="2800" b="1" dirty="0">
                <a:cs typeface="Arial" panose="020B0604020202020204" pitchFamily="34" charset="0"/>
              </a:rPr>
              <a:t> Travaux Dirigés (TD) </a:t>
            </a:r>
            <a:endParaRPr lang="fr-FR" altLang="fr-FR" sz="2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810720-3FA4-F247-A94A-7CF2FBE2ACC1}"/>
              </a:ext>
            </a:extLst>
          </p:cNvPr>
          <p:cNvSpPr txBox="1"/>
          <p:nvPr/>
        </p:nvSpPr>
        <p:spPr>
          <a:xfrm>
            <a:off x="5545037" y="5909776"/>
            <a:ext cx="3956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800" b="1" dirty="0">
                <a:cs typeface="Arial" panose="020B0604020202020204" pitchFamily="34" charset="0"/>
              </a:rPr>
              <a:t>Travaux Pratiques (TP)</a:t>
            </a:r>
            <a:endParaRPr lang="fr-FR" sz="28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C4B8A92-E0AD-C844-99EB-C39CF1BA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23" y="6742046"/>
            <a:ext cx="3956510" cy="21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DBA1563-8F1F-EA43-BECC-EBABEFC4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18" y="6742046"/>
            <a:ext cx="3197644" cy="21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980485-E5D2-1F44-B37D-2A40B0B9B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88" y="2520279"/>
            <a:ext cx="3767502" cy="28256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8AC5668-EE6C-F34B-97D9-4BD6EDCC6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0" y="2520279"/>
            <a:ext cx="3815507" cy="28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7425A219-2AC6-4DEB-A2CE-092FF0582E5C}"/>
              </a:ext>
            </a:extLst>
          </p:cNvPr>
          <p:cNvSpPr txBox="1">
            <a:spLocks/>
          </p:cNvSpPr>
          <p:nvPr/>
        </p:nvSpPr>
        <p:spPr bwMode="auto">
          <a:xfrm>
            <a:off x="1037440" y="1125767"/>
            <a:ext cx="13218310" cy="17811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x-none" dirty="0">
                <a:solidFill>
                  <a:srgbClr val="7030A0"/>
                </a:solidFill>
                <a:latin typeface="+mn-lt"/>
              </a:rPr>
              <a:t>4 domaines de connaissances et de compétences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31" y="7190458"/>
            <a:ext cx="42291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37440" y="2487331"/>
            <a:ext cx="13817682" cy="5717150"/>
          </a:xfrm>
          <a:custGeom>
            <a:avLst/>
            <a:gdLst>
              <a:gd name="T0" fmla="*/ 2147483647 w 24620"/>
              <a:gd name="T1" fmla="*/ 2147483647 h 10189"/>
              <a:gd name="T2" fmla="*/ 2147483647 w 24620"/>
              <a:gd name="T3" fmla="*/ 2147483647 h 10189"/>
              <a:gd name="T4" fmla="*/ 0 w 24620"/>
              <a:gd name="T5" fmla="*/ 2147483647 h 10189"/>
              <a:gd name="T6" fmla="*/ 2147483647 w 24620"/>
              <a:gd name="T7" fmla="*/ 0 h 10189"/>
              <a:gd name="T8" fmla="*/ 0 60000 65536"/>
              <a:gd name="T9" fmla="*/ 0 60000 65536"/>
              <a:gd name="T10" fmla="*/ 0 60000 65536"/>
              <a:gd name="T11" fmla="*/ 0 60000 65536"/>
              <a:gd name="T12" fmla="*/ 0 w 24620"/>
              <a:gd name="T13" fmla="*/ 0 h 10189"/>
              <a:gd name="T14" fmla="*/ 24620 w 24620"/>
              <a:gd name="T15" fmla="*/ 10189 h 10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20" h="10189">
                <a:moveTo>
                  <a:pt x="0" y="0"/>
                </a:moveTo>
                <a:lnTo>
                  <a:pt x="24620" y="0"/>
                </a:lnTo>
                <a:lnTo>
                  <a:pt x="24620" y="10189"/>
                </a:lnTo>
                <a:lnTo>
                  <a:pt x="0" y="1018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313" tIns="72963" rIns="140313" bIns="72963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algn="just"/>
            <a:r>
              <a:rPr lang="fr-FR" altLang="x-none" sz="3600" dirty="0">
                <a:latin typeface="+mn-lt"/>
                <a:ea typeface="+mj-ea"/>
                <a:cs typeface="+mj-cs"/>
              </a:rPr>
              <a:t>Pratique et technologie des Activités Physiques et Sportives</a:t>
            </a:r>
          </a:p>
          <a:p>
            <a:pPr algn="just"/>
            <a:endParaRPr lang="fr-FR" altLang="x-none" sz="3600" dirty="0">
              <a:latin typeface="+mn-lt"/>
              <a:ea typeface="+mj-ea"/>
              <a:cs typeface="+mj-cs"/>
            </a:endParaRPr>
          </a:p>
          <a:p>
            <a:pPr algn="just"/>
            <a:r>
              <a:rPr lang="fr-FR" altLang="x-none" sz="3600" dirty="0">
                <a:latin typeface="+mn-lt"/>
                <a:ea typeface="+mj-ea"/>
                <a:cs typeface="+mj-cs"/>
              </a:rPr>
              <a:t>Des enseignements scientifiques </a:t>
            </a:r>
          </a:p>
          <a:p>
            <a:r>
              <a:rPr lang="fr-FR" altLang="x-none" sz="2800" dirty="0">
                <a:latin typeface="+mn-lt"/>
                <a:ea typeface="+mj-ea"/>
                <a:cs typeface="+mj-cs"/>
              </a:rPr>
              <a:t>Psychologie, sociologie, histoire, physiologie, anatomie, …</a:t>
            </a:r>
          </a:p>
          <a:p>
            <a:pPr algn="just"/>
            <a:endParaRPr lang="fr-FR" altLang="x-none" sz="3600" dirty="0">
              <a:latin typeface="+mn-lt"/>
              <a:ea typeface="+mj-ea"/>
              <a:cs typeface="+mj-cs"/>
            </a:endParaRPr>
          </a:p>
          <a:p>
            <a:pPr algn="just"/>
            <a:r>
              <a:rPr lang="fr-FR" altLang="x-none" sz="3600" dirty="0">
                <a:latin typeface="+mn-lt"/>
                <a:ea typeface="+mj-ea"/>
                <a:cs typeface="+mj-cs"/>
              </a:rPr>
              <a:t>Des enseignements en lien avec les milieux professionnels</a:t>
            </a:r>
          </a:p>
          <a:p>
            <a:pPr algn="just"/>
            <a:endParaRPr lang="fr-FR" altLang="x-none" sz="3600" dirty="0">
              <a:latin typeface="+mn-lt"/>
              <a:ea typeface="+mj-ea"/>
              <a:cs typeface="+mj-cs"/>
            </a:endParaRPr>
          </a:p>
          <a:p>
            <a:pPr algn="just"/>
            <a:r>
              <a:rPr lang="fr-FR" altLang="x-none" sz="3600" dirty="0">
                <a:latin typeface="+mn-lt"/>
                <a:ea typeface="+mj-ea"/>
                <a:cs typeface="+mj-cs"/>
              </a:rPr>
              <a:t>Des enseignements de méthodologie </a:t>
            </a:r>
          </a:p>
        </p:txBody>
      </p:sp>
    </p:spTree>
    <p:extLst>
      <p:ext uri="{BB962C8B-B14F-4D97-AF65-F5344CB8AC3E}">
        <p14:creationId xmlns:p14="http://schemas.microsoft.com/office/powerpoint/2010/main" val="178364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</TotalTime>
  <Words>1711</Words>
  <Application>Microsoft Office PowerPoint</Application>
  <DocSecurity>0</DocSecurity>
  <PresentationFormat>Personnalisé</PresentationFormat>
  <Paragraphs>435</Paragraphs>
  <Slides>31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DejaVu Sans</vt:lpstr>
      <vt:lpstr>Source Sans Pro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ORGANISATION DE LA PREMIÈRE ANNÉE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CreativeCorpOmega</dc:creator>
  <cp:keywords/>
  <dc:description/>
  <cp:lastModifiedBy>Véronique Thomas-Ollivier</cp:lastModifiedBy>
  <cp:revision>163</cp:revision>
  <dcterms:created xsi:type="dcterms:W3CDTF">2019-11-20T14:44:30Z</dcterms:created>
  <dcterms:modified xsi:type="dcterms:W3CDTF">2025-01-25T10:11:26Z</dcterms:modified>
  <cp:category/>
  <dc:identifier/>
  <cp:contentStatus/>
  <dc:language/>
  <cp:version/>
</cp:coreProperties>
</file>