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2" r:id="rId3"/>
    <p:sldId id="257" r:id="rId4"/>
    <p:sldId id="271" r:id="rId5"/>
    <p:sldId id="272" r:id="rId6"/>
    <p:sldId id="280" r:id="rId7"/>
    <p:sldId id="273" r:id="rId8"/>
    <p:sldId id="274" r:id="rId9"/>
    <p:sldId id="275" r:id="rId10"/>
    <p:sldId id="281" r:id="rId11"/>
    <p:sldId id="276" r:id="rId12"/>
    <p:sldId id="278" r:id="rId13"/>
    <p:sldId id="260" r:id="rId14"/>
  </p:sldIdLst>
  <p:sldSz cx="14255750" cy="10691813"/>
  <p:notesSz cx="14255750" cy="10691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52" d="100"/>
          <a:sy n="52" d="100"/>
        </p:scale>
        <p:origin x="9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336460200074387E-3"/>
          <c:y val="0"/>
          <c:w val="0.62686283649642793"/>
          <c:h val="0.9058658321945591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5B6-49AB-B7C9-396E0BC66B50}"/>
              </c:ext>
            </c:extLst>
          </c:dPt>
          <c:dPt>
            <c:idx val="1"/>
            <c:bubble3D val="0"/>
            <c:explosion val="25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5B6-49AB-B7C9-396E0BC66B50}"/>
              </c:ext>
            </c:extLst>
          </c:dPt>
          <c:dPt>
            <c:idx val="2"/>
            <c:bubble3D val="0"/>
            <c:explosion val="1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5B6-49AB-B7C9-396E0BC66B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5B6-49AB-B7C9-396E0BC66B5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Feuil1!$A$2:$A$4</c:f>
              <c:strCache>
                <c:ptCount val="3"/>
                <c:pt idx="0">
                  <c:v>Option Santé (L.AS et PASS)</c:v>
                </c:pt>
                <c:pt idx="1">
                  <c:v>Enseignements STAPS</c:v>
                </c:pt>
                <c:pt idx="2">
                  <c:v>Anglais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30</c:v>
                </c:pt>
                <c:pt idx="1">
                  <c:v>60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B6-49AB-B7C9-396E0BC66B5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329941025595651"/>
          <c:y val="0.15118203405271513"/>
          <c:w val="0.46670058974404344"/>
          <c:h val="0.677664933573756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336460200074387E-3"/>
          <c:y val="0"/>
          <c:w val="0.62686283649642793"/>
          <c:h val="0.9058658321945591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B899-4F8D-8FA0-501D39CED7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B899-4F8D-8FA0-501D39CED7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B899-4F8D-8FA0-501D39CED7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B899-4F8D-8FA0-501D39CED74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B899-4F8D-8FA0-501D39CED74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Feuil1!$A$2:$A$6</c:f>
              <c:strCache>
                <c:ptCount val="5"/>
                <c:pt idx="0">
                  <c:v>Option Santé (PASS et L.AS)</c:v>
                </c:pt>
                <c:pt idx="1">
                  <c:v>Tronc commun (PASS)</c:v>
                </c:pt>
                <c:pt idx="2">
                  <c:v>Unites spécifiques (PASS)</c:v>
                </c:pt>
                <c:pt idx="3">
                  <c:v>Anglais</c:v>
                </c:pt>
                <c:pt idx="4">
                  <c:v>Option STAPS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30</c:v>
                </c:pt>
                <c:pt idx="1">
                  <c:v>20</c:v>
                </c:pt>
                <c:pt idx="2">
                  <c:v>10</c:v>
                </c:pt>
                <c:pt idx="3">
                  <c:v>10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899-4F8D-8FA0-501D39CED74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62969293094422"/>
          <c:y val="0.15118203405271513"/>
          <c:w val="0.41604764649165965"/>
          <c:h val="0.677664933573756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87D58-F0B0-4B55-BC35-979F4705D92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FC3ED62-1B9C-4772-B1DE-A56B89D226F1}">
      <dgm:prSet phldrT="[Texte]"/>
      <dgm:spPr/>
      <dgm:t>
        <a:bodyPr/>
        <a:lstStyle/>
        <a:p>
          <a:r>
            <a:rPr lang="fr-FR" dirty="0" smtClean="0"/>
            <a:t>L.AS</a:t>
          </a:r>
          <a:endParaRPr lang="fr-FR" dirty="0"/>
        </a:p>
      </dgm:t>
    </dgm:pt>
    <dgm:pt modelId="{1EE00E83-DB45-4EE8-B246-C02A804B6EEE}" type="parTrans" cxnId="{6F7F2E64-2A76-4494-BDB4-11C1BC87E763}">
      <dgm:prSet/>
      <dgm:spPr/>
      <dgm:t>
        <a:bodyPr/>
        <a:lstStyle/>
        <a:p>
          <a:endParaRPr lang="fr-FR"/>
        </a:p>
      </dgm:t>
    </dgm:pt>
    <dgm:pt modelId="{C04AB88B-1752-45C6-A2A5-1A3AA668CB29}" type="sibTrans" cxnId="{6F7F2E64-2A76-4494-BDB4-11C1BC87E763}">
      <dgm:prSet/>
      <dgm:spPr/>
      <dgm:t>
        <a:bodyPr/>
        <a:lstStyle/>
        <a:p>
          <a:endParaRPr lang="fr-FR"/>
        </a:p>
      </dgm:t>
    </dgm:pt>
    <dgm:pt modelId="{891D439E-82C8-479D-A180-2AA77FA657BC}">
      <dgm:prSet phldrT="[Texte]"/>
      <dgm:spPr/>
      <dgm:t>
        <a:bodyPr/>
        <a:lstStyle/>
        <a:p>
          <a:r>
            <a:rPr lang="fr-FR" dirty="0" smtClean="0"/>
            <a:t>PASS</a:t>
          </a:r>
          <a:endParaRPr lang="fr-FR" dirty="0"/>
        </a:p>
      </dgm:t>
    </dgm:pt>
    <dgm:pt modelId="{A2E56358-D692-4532-A8F2-FE72158A957B}" type="parTrans" cxnId="{5AD4C735-CEE5-4DAB-8195-D98C0FDDA68C}">
      <dgm:prSet/>
      <dgm:spPr/>
      <dgm:t>
        <a:bodyPr/>
        <a:lstStyle/>
        <a:p>
          <a:endParaRPr lang="fr-FR"/>
        </a:p>
      </dgm:t>
    </dgm:pt>
    <dgm:pt modelId="{C2AE95BF-15F7-4B26-B630-1831B84F7EBE}" type="sibTrans" cxnId="{5AD4C735-CEE5-4DAB-8195-D98C0FDDA68C}">
      <dgm:prSet/>
      <dgm:spPr/>
      <dgm:t>
        <a:bodyPr/>
        <a:lstStyle/>
        <a:p>
          <a:endParaRPr lang="fr-FR"/>
        </a:p>
      </dgm:t>
    </dgm:pt>
    <dgm:pt modelId="{7309C1D3-0A1C-4346-8F0A-347AEFCEFE1E}">
      <dgm:prSet phldrT="[Texte]"/>
      <dgm:spPr/>
      <dgm:t>
        <a:bodyPr/>
        <a:lstStyle/>
        <a:p>
          <a:r>
            <a:rPr lang="fr-FR" dirty="0" smtClean="0"/>
            <a:t>UFR Médecine</a:t>
          </a:r>
          <a:endParaRPr lang="fr-FR" dirty="0"/>
        </a:p>
      </dgm:t>
    </dgm:pt>
    <dgm:pt modelId="{D8887966-89F3-4549-BFCB-E8C7D194242F}" type="parTrans" cxnId="{36E12261-9742-420B-9FBE-B3B775C20438}">
      <dgm:prSet/>
      <dgm:spPr/>
      <dgm:t>
        <a:bodyPr/>
        <a:lstStyle/>
        <a:p>
          <a:endParaRPr lang="fr-FR"/>
        </a:p>
      </dgm:t>
    </dgm:pt>
    <dgm:pt modelId="{8CB729B7-8836-43ED-B0B6-3156668A2BB7}" type="sibTrans" cxnId="{36E12261-9742-420B-9FBE-B3B775C20438}">
      <dgm:prSet/>
      <dgm:spPr/>
      <dgm:t>
        <a:bodyPr/>
        <a:lstStyle/>
        <a:p>
          <a:endParaRPr lang="fr-FR"/>
        </a:p>
      </dgm:t>
    </dgm:pt>
    <dgm:pt modelId="{53C7D927-CC16-40A3-9155-A5F46A59B546}">
      <dgm:prSet phldrT="[Texte]"/>
      <dgm:spPr/>
      <dgm:t>
        <a:bodyPr/>
        <a:lstStyle/>
        <a:p>
          <a:r>
            <a:rPr lang="fr-FR" dirty="0" smtClean="0"/>
            <a:t>UFR STAPS</a:t>
          </a:r>
          <a:endParaRPr lang="fr-FR" dirty="0"/>
        </a:p>
      </dgm:t>
    </dgm:pt>
    <dgm:pt modelId="{FBC61E2B-45A8-4DCE-8E62-8CF9FB95CFFB}" type="parTrans" cxnId="{5047E238-4DC5-4D13-8458-CA81B744B079}">
      <dgm:prSet/>
      <dgm:spPr/>
      <dgm:t>
        <a:bodyPr/>
        <a:lstStyle/>
        <a:p>
          <a:endParaRPr lang="fr-FR"/>
        </a:p>
      </dgm:t>
    </dgm:pt>
    <dgm:pt modelId="{93266197-D149-4A4B-9EF0-E5A1103B60B0}" type="sibTrans" cxnId="{5047E238-4DC5-4D13-8458-CA81B744B079}">
      <dgm:prSet/>
      <dgm:spPr/>
      <dgm:t>
        <a:bodyPr/>
        <a:lstStyle/>
        <a:p>
          <a:endParaRPr lang="fr-FR"/>
        </a:p>
      </dgm:t>
    </dgm:pt>
    <dgm:pt modelId="{FEEE46D8-879F-4836-ACB3-6AF3115FFDB6}">
      <dgm:prSet phldrT="[Texte]" phldr="1"/>
      <dgm:spPr>
        <a:noFill/>
      </dgm:spPr>
      <dgm:t>
        <a:bodyPr/>
        <a:lstStyle/>
        <a:p>
          <a:endParaRPr lang="fr-FR" dirty="0"/>
        </a:p>
      </dgm:t>
    </dgm:pt>
    <dgm:pt modelId="{AFA15713-9C49-46FB-8664-5437A3E67E4C}" type="sibTrans" cxnId="{2B02DEB3-B573-4485-B695-8399157D0E58}">
      <dgm:prSet/>
      <dgm:spPr/>
      <dgm:t>
        <a:bodyPr/>
        <a:lstStyle/>
        <a:p>
          <a:endParaRPr lang="fr-FR"/>
        </a:p>
      </dgm:t>
    </dgm:pt>
    <dgm:pt modelId="{8C187998-66F5-4E9F-A33C-90BF09229EC9}" type="parTrans" cxnId="{2B02DEB3-B573-4485-B695-8399157D0E58}">
      <dgm:prSet/>
      <dgm:spPr/>
      <dgm:t>
        <a:bodyPr/>
        <a:lstStyle/>
        <a:p>
          <a:endParaRPr lang="fr-FR"/>
        </a:p>
      </dgm:t>
    </dgm:pt>
    <dgm:pt modelId="{D5C2D8ED-1177-44DE-B3C4-546C29669EF2}" type="pres">
      <dgm:prSet presAssocID="{D1D87D58-F0B0-4B55-BC35-979F4705D9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698FE31-B563-4A8E-BB5E-5C7879403C38}" type="pres">
      <dgm:prSet presAssocID="{FEEE46D8-879F-4836-ACB3-6AF3115FFDB6}" presName="hierRoot1" presStyleCnt="0">
        <dgm:presLayoutVars>
          <dgm:hierBranch val="init"/>
        </dgm:presLayoutVars>
      </dgm:prSet>
      <dgm:spPr/>
    </dgm:pt>
    <dgm:pt modelId="{DBB5B397-82A0-4883-9DA5-ED3B189F2625}" type="pres">
      <dgm:prSet presAssocID="{FEEE46D8-879F-4836-ACB3-6AF3115FFDB6}" presName="rootComposite1" presStyleCnt="0"/>
      <dgm:spPr/>
    </dgm:pt>
    <dgm:pt modelId="{55B09A6F-FE3F-4563-BF6C-E3A640EAD503}" type="pres">
      <dgm:prSet presAssocID="{FEEE46D8-879F-4836-ACB3-6AF3115FFDB6}" presName="rootText1" presStyleLbl="node0" presStyleIdx="0" presStyleCnt="3" custAng="10800000" custFlipVert="1" custScaleX="335266" custScaleY="89990" custLinFactX="18572" custLinFactY="-91767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A5F2E8-10A6-49A5-897A-79808F619787}" type="pres">
      <dgm:prSet presAssocID="{FEEE46D8-879F-4836-ACB3-6AF3115FFDB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8DFD28EE-54A9-4192-BCB3-39A81D753287}" type="pres">
      <dgm:prSet presAssocID="{FEEE46D8-879F-4836-ACB3-6AF3115FFDB6}" presName="hierChild2" presStyleCnt="0"/>
      <dgm:spPr/>
    </dgm:pt>
    <dgm:pt modelId="{3727CC1C-68AE-4389-9D60-F515EBA0B7CC}" type="pres">
      <dgm:prSet presAssocID="{1EE00E83-DB45-4EE8-B246-C02A804B6EEE}" presName="Name37" presStyleLbl="parChTrans1D2" presStyleIdx="0" presStyleCnt="2"/>
      <dgm:spPr/>
      <dgm:t>
        <a:bodyPr/>
        <a:lstStyle/>
        <a:p>
          <a:endParaRPr lang="fr-FR"/>
        </a:p>
      </dgm:t>
    </dgm:pt>
    <dgm:pt modelId="{21F376AB-35A2-410E-8400-A84ACF197E9A}" type="pres">
      <dgm:prSet presAssocID="{8FC3ED62-1B9C-4772-B1DE-A56B89D226F1}" presName="hierRoot2" presStyleCnt="0">
        <dgm:presLayoutVars>
          <dgm:hierBranch val="init"/>
        </dgm:presLayoutVars>
      </dgm:prSet>
      <dgm:spPr/>
    </dgm:pt>
    <dgm:pt modelId="{58FA1D93-B228-47A8-B163-531C39EDD537}" type="pres">
      <dgm:prSet presAssocID="{8FC3ED62-1B9C-4772-B1DE-A56B89D226F1}" presName="rootComposite" presStyleCnt="0"/>
      <dgm:spPr/>
    </dgm:pt>
    <dgm:pt modelId="{DEDCC0A2-159F-4168-8598-6AE5E0193074}" type="pres">
      <dgm:prSet presAssocID="{8FC3ED62-1B9C-4772-B1DE-A56B89D226F1}" presName="rootText" presStyleLbl="node2" presStyleIdx="0" presStyleCnt="2" custLinFactY="-87359" custLinFactNeighborX="-228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E4157A6-A56E-4306-B4CF-3B2198686942}" type="pres">
      <dgm:prSet presAssocID="{8FC3ED62-1B9C-4772-B1DE-A56B89D226F1}" presName="rootConnector" presStyleLbl="node2" presStyleIdx="0" presStyleCnt="2"/>
      <dgm:spPr/>
      <dgm:t>
        <a:bodyPr/>
        <a:lstStyle/>
        <a:p>
          <a:endParaRPr lang="fr-FR"/>
        </a:p>
      </dgm:t>
    </dgm:pt>
    <dgm:pt modelId="{2AD3A1B9-599A-40B9-AB50-3FE9C9594546}" type="pres">
      <dgm:prSet presAssocID="{8FC3ED62-1B9C-4772-B1DE-A56B89D226F1}" presName="hierChild4" presStyleCnt="0"/>
      <dgm:spPr/>
    </dgm:pt>
    <dgm:pt modelId="{B34B4D39-1A51-4171-95BE-C0526F2BEF0D}" type="pres">
      <dgm:prSet presAssocID="{8FC3ED62-1B9C-4772-B1DE-A56B89D226F1}" presName="hierChild5" presStyleCnt="0"/>
      <dgm:spPr/>
    </dgm:pt>
    <dgm:pt modelId="{E924996C-513F-4ADC-BFDA-C7AC41018352}" type="pres">
      <dgm:prSet presAssocID="{A2E56358-D692-4532-A8F2-FE72158A957B}" presName="Name37" presStyleLbl="parChTrans1D2" presStyleIdx="1" presStyleCnt="2"/>
      <dgm:spPr/>
      <dgm:t>
        <a:bodyPr/>
        <a:lstStyle/>
        <a:p>
          <a:endParaRPr lang="fr-FR"/>
        </a:p>
      </dgm:t>
    </dgm:pt>
    <dgm:pt modelId="{C8B24A4E-D9E1-4E22-B76D-2D62D2630A35}" type="pres">
      <dgm:prSet presAssocID="{891D439E-82C8-479D-A180-2AA77FA657BC}" presName="hierRoot2" presStyleCnt="0">
        <dgm:presLayoutVars>
          <dgm:hierBranch val="init"/>
        </dgm:presLayoutVars>
      </dgm:prSet>
      <dgm:spPr/>
    </dgm:pt>
    <dgm:pt modelId="{E3744DC5-844C-401F-98C2-A1F124AFA7B5}" type="pres">
      <dgm:prSet presAssocID="{891D439E-82C8-479D-A180-2AA77FA657BC}" presName="rootComposite" presStyleCnt="0"/>
      <dgm:spPr/>
    </dgm:pt>
    <dgm:pt modelId="{8EA886AE-9570-4A14-AA24-602F6EFE5402}" type="pres">
      <dgm:prSet presAssocID="{891D439E-82C8-479D-A180-2AA77FA657BC}" presName="rootText" presStyleLbl="node2" presStyleIdx="1" presStyleCnt="2" custLinFactX="100000" custLinFactY="-82467" custLinFactNeighborX="126504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928D278-C785-4591-82C2-FA2EC520D2AA}" type="pres">
      <dgm:prSet presAssocID="{891D439E-82C8-479D-A180-2AA77FA657BC}" presName="rootConnector" presStyleLbl="node2" presStyleIdx="1" presStyleCnt="2"/>
      <dgm:spPr/>
      <dgm:t>
        <a:bodyPr/>
        <a:lstStyle/>
        <a:p>
          <a:endParaRPr lang="fr-FR"/>
        </a:p>
      </dgm:t>
    </dgm:pt>
    <dgm:pt modelId="{00AADBA3-F0FD-44BE-860C-CB22FF9AF46F}" type="pres">
      <dgm:prSet presAssocID="{891D439E-82C8-479D-A180-2AA77FA657BC}" presName="hierChild4" presStyleCnt="0"/>
      <dgm:spPr/>
    </dgm:pt>
    <dgm:pt modelId="{F69E05CC-FDDE-4DD0-B863-63545A43591B}" type="pres">
      <dgm:prSet presAssocID="{891D439E-82C8-479D-A180-2AA77FA657BC}" presName="hierChild5" presStyleCnt="0"/>
      <dgm:spPr/>
    </dgm:pt>
    <dgm:pt modelId="{9F765CBF-8A32-40EC-860D-E819BBF8A3FA}" type="pres">
      <dgm:prSet presAssocID="{FEEE46D8-879F-4836-ACB3-6AF3115FFDB6}" presName="hierChild3" presStyleCnt="0"/>
      <dgm:spPr/>
    </dgm:pt>
    <dgm:pt modelId="{5F5691C2-E337-45CE-B253-CE773C9817D7}" type="pres">
      <dgm:prSet presAssocID="{7309C1D3-0A1C-4346-8F0A-347AEFCEFE1E}" presName="hierRoot1" presStyleCnt="0">
        <dgm:presLayoutVars>
          <dgm:hierBranch val="init"/>
        </dgm:presLayoutVars>
      </dgm:prSet>
      <dgm:spPr/>
    </dgm:pt>
    <dgm:pt modelId="{208F77DB-6C89-437A-A25C-FB2C0B56A32D}" type="pres">
      <dgm:prSet presAssocID="{7309C1D3-0A1C-4346-8F0A-347AEFCEFE1E}" presName="rootComposite1" presStyleCnt="0"/>
      <dgm:spPr/>
    </dgm:pt>
    <dgm:pt modelId="{C4032C7E-E1B6-4F25-867E-9B2C1C74A556}" type="pres">
      <dgm:prSet presAssocID="{7309C1D3-0A1C-4346-8F0A-347AEFCEFE1E}" presName="rootText1" presStyleLbl="node0" presStyleIdx="1" presStyleCnt="3" custLinFactNeighborX="48076" custLinFactNeighborY="6064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2CE34F-39A8-4FA1-8E89-793B5D4D7487}" type="pres">
      <dgm:prSet presAssocID="{7309C1D3-0A1C-4346-8F0A-347AEFCEFE1E}" presName="rootConnector1" presStyleLbl="node1" presStyleIdx="0" presStyleCnt="0"/>
      <dgm:spPr/>
      <dgm:t>
        <a:bodyPr/>
        <a:lstStyle/>
        <a:p>
          <a:endParaRPr lang="fr-FR"/>
        </a:p>
      </dgm:t>
    </dgm:pt>
    <dgm:pt modelId="{58BE56B8-80BC-4C28-B880-8A4903329AA4}" type="pres">
      <dgm:prSet presAssocID="{7309C1D3-0A1C-4346-8F0A-347AEFCEFE1E}" presName="hierChild2" presStyleCnt="0"/>
      <dgm:spPr/>
    </dgm:pt>
    <dgm:pt modelId="{0832B961-D2AC-4E06-AA20-44BFEBDFEC32}" type="pres">
      <dgm:prSet presAssocID="{7309C1D3-0A1C-4346-8F0A-347AEFCEFE1E}" presName="hierChild3" presStyleCnt="0"/>
      <dgm:spPr/>
    </dgm:pt>
    <dgm:pt modelId="{68A56791-9FAE-4129-B3D9-9CBA84C5EC1A}" type="pres">
      <dgm:prSet presAssocID="{53C7D927-CC16-40A3-9155-A5F46A59B546}" presName="hierRoot1" presStyleCnt="0">
        <dgm:presLayoutVars>
          <dgm:hierBranch val="init"/>
        </dgm:presLayoutVars>
      </dgm:prSet>
      <dgm:spPr/>
    </dgm:pt>
    <dgm:pt modelId="{1AF6A9FD-CD7D-453D-B552-56C9A4C8CEA6}" type="pres">
      <dgm:prSet presAssocID="{53C7D927-CC16-40A3-9155-A5F46A59B546}" presName="rootComposite1" presStyleCnt="0"/>
      <dgm:spPr/>
    </dgm:pt>
    <dgm:pt modelId="{770E93EE-1FA7-4D3F-A30A-0B54DA2E2DB5}" type="pres">
      <dgm:prSet presAssocID="{53C7D927-CC16-40A3-9155-A5F46A59B546}" presName="rootText1" presStyleLbl="node0" presStyleIdx="2" presStyleCnt="3" custLinFactX="-200000" custLinFactNeighborX="-218820" custLinFactNeighborY="5892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9B67B57-396F-42AB-98CF-51DC0FC80FBD}" type="pres">
      <dgm:prSet presAssocID="{53C7D927-CC16-40A3-9155-A5F46A59B54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FF37B2C7-41D5-427D-9E59-2DDC8C5C1440}" type="pres">
      <dgm:prSet presAssocID="{53C7D927-CC16-40A3-9155-A5F46A59B546}" presName="hierChild2" presStyleCnt="0"/>
      <dgm:spPr/>
    </dgm:pt>
    <dgm:pt modelId="{AC77342E-5F08-4502-AAF4-B88C7EB23AF1}" type="pres">
      <dgm:prSet presAssocID="{53C7D927-CC16-40A3-9155-A5F46A59B546}" presName="hierChild3" presStyleCnt="0"/>
      <dgm:spPr/>
    </dgm:pt>
  </dgm:ptLst>
  <dgm:cxnLst>
    <dgm:cxn modelId="{36E12261-9742-420B-9FBE-B3B775C20438}" srcId="{D1D87D58-F0B0-4B55-BC35-979F4705D921}" destId="{7309C1D3-0A1C-4346-8F0A-347AEFCEFE1E}" srcOrd="1" destOrd="0" parTransId="{D8887966-89F3-4549-BFCB-E8C7D194242F}" sibTransId="{8CB729B7-8836-43ED-B0B6-3156668A2BB7}"/>
    <dgm:cxn modelId="{6F7F2E64-2A76-4494-BDB4-11C1BC87E763}" srcId="{FEEE46D8-879F-4836-ACB3-6AF3115FFDB6}" destId="{8FC3ED62-1B9C-4772-B1DE-A56B89D226F1}" srcOrd="0" destOrd="0" parTransId="{1EE00E83-DB45-4EE8-B246-C02A804B6EEE}" sibTransId="{C04AB88B-1752-45C6-A2A5-1A3AA668CB29}"/>
    <dgm:cxn modelId="{734958D8-FD83-40C0-8877-DDB2022BCD98}" type="presOf" srcId="{7309C1D3-0A1C-4346-8F0A-347AEFCEFE1E}" destId="{8F2CE34F-39A8-4FA1-8E89-793B5D4D7487}" srcOrd="1" destOrd="0" presId="urn:microsoft.com/office/officeart/2005/8/layout/orgChart1"/>
    <dgm:cxn modelId="{93C21B11-C5AE-434A-B256-2CACD035C1BE}" type="presOf" srcId="{FEEE46D8-879F-4836-ACB3-6AF3115FFDB6}" destId="{D6A5F2E8-10A6-49A5-897A-79808F619787}" srcOrd="1" destOrd="0" presId="urn:microsoft.com/office/officeart/2005/8/layout/orgChart1"/>
    <dgm:cxn modelId="{2B02DEB3-B573-4485-B695-8399157D0E58}" srcId="{D1D87D58-F0B0-4B55-BC35-979F4705D921}" destId="{FEEE46D8-879F-4836-ACB3-6AF3115FFDB6}" srcOrd="0" destOrd="0" parTransId="{8C187998-66F5-4E9F-A33C-90BF09229EC9}" sibTransId="{AFA15713-9C49-46FB-8664-5437A3E67E4C}"/>
    <dgm:cxn modelId="{15026E69-7749-4C8A-80AD-2AC3C07F52F0}" type="presOf" srcId="{7309C1D3-0A1C-4346-8F0A-347AEFCEFE1E}" destId="{C4032C7E-E1B6-4F25-867E-9B2C1C74A556}" srcOrd="0" destOrd="0" presId="urn:microsoft.com/office/officeart/2005/8/layout/orgChart1"/>
    <dgm:cxn modelId="{6EA76D26-9866-4CD9-9EDD-F5CBF39605EE}" type="presOf" srcId="{53C7D927-CC16-40A3-9155-A5F46A59B546}" destId="{770E93EE-1FA7-4D3F-A30A-0B54DA2E2DB5}" srcOrd="0" destOrd="0" presId="urn:microsoft.com/office/officeart/2005/8/layout/orgChart1"/>
    <dgm:cxn modelId="{5047E238-4DC5-4D13-8458-CA81B744B079}" srcId="{D1D87D58-F0B0-4B55-BC35-979F4705D921}" destId="{53C7D927-CC16-40A3-9155-A5F46A59B546}" srcOrd="2" destOrd="0" parTransId="{FBC61E2B-45A8-4DCE-8E62-8CF9FB95CFFB}" sibTransId="{93266197-D149-4A4B-9EF0-E5A1103B60B0}"/>
    <dgm:cxn modelId="{5AD4C735-CEE5-4DAB-8195-D98C0FDDA68C}" srcId="{FEEE46D8-879F-4836-ACB3-6AF3115FFDB6}" destId="{891D439E-82C8-479D-A180-2AA77FA657BC}" srcOrd="1" destOrd="0" parTransId="{A2E56358-D692-4532-A8F2-FE72158A957B}" sibTransId="{C2AE95BF-15F7-4B26-B630-1831B84F7EBE}"/>
    <dgm:cxn modelId="{35BA999F-655A-4465-AD27-2E82B1D8F2FB}" type="presOf" srcId="{8FC3ED62-1B9C-4772-B1DE-A56B89D226F1}" destId="{DEDCC0A2-159F-4168-8598-6AE5E0193074}" srcOrd="0" destOrd="0" presId="urn:microsoft.com/office/officeart/2005/8/layout/orgChart1"/>
    <dgm:cxn modelId="{85DEB687-8CD5-4667-86AD-9BBF74E6011E}" type="presOf" srcId="{D1D87D58-F0B0-4B55-BC35-979F4705D921}" destId="{D5C2D8ED-1177-44DE-B3C4-546C29669EF2}" srcOrd="0" destOrd="0" presId="urn:microsoft.com/office/officeart/2005/8/layout/orgChart1"/>
    <dgm:cxn modelId="{B5A4FD0E-6C27-4A56-A2FD-A46AF9D3FF7F}" type="presOf" srcId="{891D439E-82C8-479D-A180-2AA77FA657BC}" destId="{F928D278-C785-4591-82C2-FA2EC520D2AA}" srcOrd="1" destOrd="0" presId="urn:microsoft.com/office/officeart/2005/8/layout/orgChart1"/>
    <dgm:cxn modelId="{BB49CD34-B522-45C5-90D5-91D2B465F6F9}" type="presOf" srcId="{FEEE46D8-879F-4836-ACB3-6AF3115FFDB6}" destId="{55B09A6F-FE3F-4563-BF6C-E3A640EAD503}" srcOrd="0" destOrd="0" presId="urn:microsoft.com/office/officeart/2005/8/layout/orgChart1"/>
    <dgm:cxn modelId="{9B6A5D0C-B47E-4A43-8D90-AD8F79DF162F}" type="presOf" srcId="{A2E56358-D692-4532-A8F2-FE72158A957B}" destId="{E924996C-513F-4ADC-BFDA-C7AC41018352}" srcOrd="0" destOrd="0" presId="urn:microsoft.com/office/officeart/2005/8/layout/orgChart1"/>
    <dgm:cxn modelId="{77E44640-9F9A-4BCE-9170-B3C7914246B6}" type="presOf" srcId="{53C7D927-CC16-40A3-9155-A5F46A59B546}" destId="{A9B67B57-396F-42AB-98CF-51DC0FC80FBD}" srcOrd="1" destOrd="0" presId="urn:microsoft.com/office/officeart/2005/8/layout/orgChart1"/>
    <dgm:cxn modelId="{B357B606-CDCF-4B6A-840D-BE218E363D2B}" type="presOf" srcId="{8FC3ED62-1B9C-4772-B1DE-A56B89D226F1}" destId="{8E4157A6-A56E-4306-B4CF-3B2198686942}" srcOrd="1" destOrd="0" presId="urn:microsoft.com/office/officeart/2005/8/layout/orgChart1"/>
    <dgm:cxn modelId="{131BCD7A-DF79-4467-89BE-61F1CC50F6BD}" type="presOf" srcId="{1EE00E83-DB45-4EE8-B246-C02A804B6EEE}" destId="{3727CC1C-68AE-4389-9D60-F515EBA0B7CC}" srcOrd="0" destOrd="0" presId="urn:microsoft.com/office/officeart/2005/8/layout/orgChart1"/>
    <dgm:cxn modelId="{5F7799F7-73AC-4CF7-890E-756646107055}" type="presOf" srcId="{891D439E-82C8-479D-A180-2AA77FA657BC}" destId="{8EA886AE-9570-4A14-AA24-602F6EFE5402}" srcOrd="0" destOrd="0" presId="urn:microsoft.com/office/officeart/2005/8/layout/orgChart1"/>
    <dgm:cxn modelId="{6CA5F06C-CD58-45A6-9BBF-B64C0810199F}" type="presParOf" srcId="{D5C2D8ED-1177-44DE-B3C4-546C29669EF2}" destId="{1698FE31-B563-4A8E-BB5E-5C7879403C38}" srcOrd="0" destOrd="0" presId="urn:microsoft.com/office/officeart/2005/8/layout/orgChart1"/>
    <dgm:cxn modelId="{F71C988B-98D4-4312-AFD9-461E6668C5E8}" type="presParOf" srcId="{1698FE31-B563-4A8E-BB5E-5C7879403C38}" destId="{DBB5B397-82A0-4883-9DA5-ED3B189F2625}" srcOrd="0" destOrd="0" presId="urn:microsoft.com/office/officeart/2005/8/layout/orgChart1"/>
    <dgm:cxn modelId="{DE052F79-6A2D-4E21-9F24-DF16001D6A07}" type="presParOf" srcId="{DBB5B397-82A0-4883-9DA5-ED3B189F2625}" destId="{55B09A6F-FE3F-4563-BF6C-E3A640EAD503}" srcOrd="0" destOrd="0" presId="urn:microsoft.com/office/officeart/2005/8/layout/orgChart1"/>
    <dgm:cxn modelId="{D98BBEDB-45ED-4764-A287-18A1EC484A4C}" type="presParOf" srcId="{DBB5B397-82A0-4883-9DA5-ED3B189F2625}" destId="{D6A5F2E8-10A6-49A5-897A-79808F619787}" srcOrd="1" destOrd="0" presId="urn:microsoft.com/office/officeart/2005/8/layout/orgChart1"/>
    <dgm:cxn modelId="{E781AEF9-1ADC-4DEA-90B2-097BF24094BD}" type="presParOf" srcId="{1698FE31-B563-4A8E-BB5E-5C7879403C38}" destId="{8DFD28EE-54A9-4192-BCB3-39A81D753287}" srcOrd="1" destOrd="0" presId="urn:microsoft.com/office/officeart/2005/8/layout/orgChart1"/>
    <dgm:cxn modelId="{EF9D7E2D-CB14-41BA-8E24-84E54352AB21}" type="presParOf" srcId="{8DFD28EE-54A9-4192-BCB3-39A81D753287}" destId="{3727CC1C-68AE-4389-9D60-F515EBA0B7CC}" srcOrd="0" destOrd="0" presId="urn:microsoft.com/office/officeart/2005/8/layout/orgChart1"/>
    <dgm:cxn modelId="{D453868E-D165-4BAF-8837-EAE3F5865159}" type="presParOf" srcId="{8DFD28EE-54A9-4192-BCB3-39A81D753287}" destId="{21F376AB-35A2-410E-8400-A84ACF197E9A}" srcOrd="1" destOrd="0" presId="urn:microsoft.com/office/officeart/2005/8/layout/orgChart1"/>
    <dgm:cxn modelId="{8316E4BC-BEE4-4AFF-BA3F-76E343F96F5D}" type="presParOf" srcId="{21F376AB-35A2-410E-8400-A84ACF197E9A}" destId="{58FA1D93-B228-47A8-B163-531C39EDD537}" srcOrd="0" destOrd="0" presId="urn:microsoft.com/office/officeart/2005/8/layout/orgChart1"/>
    <dgm:cxn modelId="{F182AE71-50CF-42C1-BD4F-07BFF5AC5FE6}" type="presParOf" srcId="{58FA1D93-B228-47A8-B163-531C39EDD537}" destId="{DEDCC0A2-159F-4168-8598-6AE5E0193074}" srcOrd="0" destOrd="0" presId="urn:microsoft.com/office/officeart/2005/8/layout/orgChart1"/>
    <dgm:cxn modelId="{E45BE707-92AE-40B0-B7F1-3AC912D91AF1}" type="presParOf" srcId="{58FA1D93-B228-47A8-B163-531C39EDD537}" destId="{8E4157A6-A56E-4306-B4CF-3B2198686942}" srcOrd="1" destOrd="0" presId="urn:microsoft.com/office/officeart/2005/8/layout/orgChart1"/>
    <dgm:cxn modelId="{8EEB375A-3061-46D2-BBE0-EB2C8D314FCC}" type="presParOf" srcId="{21F376AB-35A2-410E-8400-A84ACF197E9A}" destId="{2AD3A1B9-599A-40B9-AB50-3FE9C9594546}" srcOrd="1" destOrd="0" presId="urn:microsoft.com/office/officeart/2005/8/layout/orgChart1"/>
    <dgm:cxn modelId="{E5C89ACE-0D10-4FE1-B27B-8A3520A343E8}" type="presParOf" srcId="{21F376AB-35A2-410E-8400-A84ACF197E9A}" destId="{B34B4D39-1A51-4171-95BE-C0526F2BEF0D}" srcOrd="2" destOrd="0" presId="urn:microsoft.com/office/officeart/2005/8/layout/orgChart1"/>
    <dgm:cxn modelId="{EDA7944A-2334-4101-879B-AAF8DD1285B4}" type="presParOf" srcId="{8DFD28EE-54A9-4192-BCB3-39A81D753287}" destId="{E924996C-513F-4ADC-BFDA-C7AC41018352}" srcOrd="2" destOrd="0" presId="urn:microsoft.com/office/officeart/2005/8/layout/orgChart1"/>
    <dgm:cxn modelId="{F15F2933-BF36-4EA6-B9BF-B2D37E10D765}" type="presParOf" srcId="{8DFD28EE-54A9-4192-BCB3-39A81D753287}" destId="{C8B24A4E-D9E1-4E22-B76D-2D62D2630A35}" srcOrd="3" destOrd="0" presId="urn:microsoft.com/office/officeart/2005/8/layout/orgChart1"/>
    <dgm:cxn modelId="{FA2D5932-F489-40EC-A9A3-2033265D9AF3}" type="presParOf" srcId="{C8B24A4E-D9E1-4E22-B76D-2D62D2630A35}" destId="{E3744DC5-844C-401F-98C2-A1F124AFA7B5}" srcOrd="0" destOrd="0" presId="urn:microsoft.com/office/officeart/2005/8/layout/orgChart1"/>
    <dgm:cxn modelId="{34F75411-F691-4246-AF52-AB8F4A35F621}" type="presParOf" srcId="{E3744DC5-844C-401F-98C2-A1F124AFA7B5}" destId="{8EA886AE-9570-4A14-AA24-602F6EFE5402}" srcOrd="0" destOrd="0" presId="urn:microsoft.com/office/officeart/2005/8/layout/orgChart1"/>
    <dgm:cxn modelId="{2D789B8D-FA2E-47D3-8652-CC41EE1BAA00}" type="presParOf" srcId="{E3744DC5-844C-401F-98C2-A1F124AFA7B5}" destId="{F928D278-C785-4591-82C2-FA2EC520D2AA}" srcOrd="1" destOrd="0" presId="urn:microsoft.com/office/officeart/2005/8/layout/orgChart1"/>
    <dgm:cxn modelId="{9F9A2049-2901-4F63-919F-66BCCB5EC32C}" type="presParOf" srcId="{C8B24A4E-D9E1-4E22-B76D-2D62D2630A35}" destId="{00AADBA3-F0FD-44BE-860C-CB22FF9AF46F}" srcOrd="1" destOrd="0" presId="urn:microsoft.com/office/officeart/2005/8/layout/orgChart1"/>
    <dgm:cxn modelId="{F13BDB0D-9368-497A-A709-881ED1494284}" type="presParOf" srcId="{C8B24A4E-D9E1-4E22-B76D-2D62D2630A35}" destId="{F69E05CC-FDDE-4DD0-B863-63545A43591B}" srcOrd="2" destOrd="0" presId="urn:microsoft.com/office/officeart/2005/8/layout/orgChart1"/>
    <dgm:cxn modelId="{4B78137A-416C-4151-8040-0350C6432346}" type="presParOf" srcId="{1698FE31-B563-4A8E-BB5E-5C7879403C38}" destId="{9F765CBF-8A32-40EC-860D-E819BBF8A3FA}" srcOrd="2" destOrd="0" presId="urn:microsoft.com/office/officeart/2005/8/layout/orgChart1"/>
    <dgm:cxn modelId="{AE109785-38CC-40EE-8D66-BA8446B79A0B}" type="presParOf" srcId="{D5C2D8ED-1177-44DE-B3C4-546C29669EF2}" destId="{5F5691C2-E337-45CE-B253-CE773C9817D7}" srcOrd="1" destOrd="0" presId="urn:microsoft.com/office/officeart/2005/8/layout/orgChart1"/>
    <dgm:cxn modelId="{99CB453E-458C-4E5C-9131-D364279A7D3B}" type="presParOf" srcId="{5F5691C2-E337-45CE-B253-CE773C9817D7}" destId="{208F77DB-6C89-437A-A25C-FB2C0B56A32D}" srcOrd="0" destOrd="0" presId="urn:microsoft.com/office/officeart/2005/8/layout/orgChart1"/>
    <dgm:cxn modelId="{6E49B005-335A-4222-83BB-FAD91D6C621C}" type="presParOf" srcId="{208F77DB-6C89-437A-A25C-FB2C0B56A32D}" destId="{C4032C7E-E1B6-4F25-867E-9B2C1C74A556}" srcOrd="0" destOrd="0" presId="urn:microsoft.com/office/officeart/2005/8/layout/orgChart1"/>
    <dgm:cxn modelId="{0189F0C2-95EB-4709-9DAC-6F6C22A4F0C3}" type="presParOf" srcId="{208F77DB-6C89-437A-A25C-FB2C0B56A32D}" destId="{8F2CE34F-39A8-4FA1-8E89-793B5D4D7487}" srcOrd="1" destOrd="0" presId="urn:microsoft.com/office/officeart/2005/8/layout/orgChart1"/>
    <dgm:cxn modelId="{001F9024-B078-452F-8EFF-C3BB79A810D6}" type="presParOf" srcId="{5F5691C2-E337-45CE-B253-CE773C9817D7}" destId="{58BE56B8-80BC-4C28-B880-8A4903329AA4}" srcOrd="1" destOrd="0" presId="urn:microsoft.com/office/officeart/2005/8/layout/orgChart1"/>
    <dgm:cxn modelId="{5DFD6154-DD61-48F8-90A8-4724DE8E34D0}" type="presParOf" srcId="{5F5691C2-E337-45CE-B253-CE773C9817D7}" destId="{0832B961-D2AC-4E06-AA20-44BFEBDFEC32}" srcOrd="2" destOrd="0" presId="urn:microsoft.com/office/officeart/2005/8/layout/orgChart1"/>
    <dgm:cxn modelId="{E9277119-E58A-46B0-8920-2D9AED17E929}" type="presParOf" srcId="{D5C2D8ED-1177-44DE-B3C4-546C29669EF2}" destId="{68A56791-9FAE-4129-B3D9-9CBA84C5EC1A}" srcOrd="2" destOrd="0" presId="urn:microsoft.com/office/officeart/2005/8/layout/orgChart1"/>
    <dgm:cxn modelId="{73D47BA5-3E52-4A12-AFF2-13BA99FD42AE}" type="presParOf" srcId="{68A56791-9FAE-4129-B3D9-9CBA84C5EC1A}" destId="{1AF6A9FD-CD7D-453D-B552-56C9A4C8CEA6}" srcOrd="0" destOrd="0" presId="urn:microsoft.com/office/officeart/2005/8/layout/orgChart1"/>
    <dgm:cxn modelId="{7D58CCF8-9B0A-4864-B4B7-0A32F1549C62}" type="presParOf" srcId="{1AF6A9FD-CD7D-453D-B552-56C9A4C8CEA6}" destId="{770E93EE-1FA7-4D3F-A30A-0B54DA2E2DB5}" srcOrd="0" destOrd="0" presId="urn:microsoft.com/office/officeart/2005/8/layout/orgChart1"/>
    <dgm:cxn modelId="{B4BD3EE7-BCB8-4813-A301-D5B257AFC667}" type="presParOf" srcId="{1AF6A9FD-CD7D-453D-B552-56C9A4C8CEA6}" destId="{A9B67B57-396F-42AB-98CF-51DC0FC80FBD}" srcOrd="1" destOrd="0" presId="urn:microsoft.com/office/officeart/2005/8/layout/orgChart1"/>
    <dgm:cxn modelId="{F5D9B24C-1276-47D2-8AE9-29D1A15FA264}" type="presParOf" srcId="{68A56791-9FAE-4129-B3D9-9CBA84C5EC1A}" destId="{FF37B2C7-41D5-427D-9E59-2DDC8C5C1440}" srcOrd="1" destOrd="0" presId="urn:microsoft.com/office/officeart/2005/8/layout/orgChart1"/>
    <dgm:cxn modelId="{B348B1F3-BC2B-4C1A-932A-44AEA7B645F9}" type="presParOf" srcId="{68A56791-9FAE-4129-B3D9-9CBA84C5EC1A}" destId="{AC77342E-5F08-4502-AAF4-B88C7EB23AF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4996C-513F-4ADC-BFDA-C7AC41018352}">
      <dsp:nvSpPr>
        <dsp:cNvPr id="0" name=""/>
        <dsp:cNvSpPr/>
      </dsp:nvSpPr>
      <dsp:spPr>
        <a:xfrm>
          <a:off x="6623491" y="1040109"/>
          <a:ext cx="3893491" cy="55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439"/>
              </a:lnTo>
              <a:lnTo>
                <a:pt x="3893491" y="308439"/>
              </a:lnTo>
              <a:lnTo>
                <a:pt x="3893491" y="5511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7CC1C-68AE-4389-9D60-F515EBA0B7CC}">
      <dsp:nvSpPr>
        <dsp:cNvPr id="0" name=""/>
        <dsp:cNvSpPr/>
      </dsp:nvSpPr>
      <dsp:spPr>
        <a:xfrm>
          <a:off x="2478773" y="1040109"/>
          <a:ext cx="4144717" cy="494617"/>
        </a:xfrm>
        <a:custGeom>
          <a:avLst/>
          <a:gdLst/>
          <a:ahLst/>
          <a:cxnLst/>
          <a:rect l="0" t="0" r="0" b="0"/>
          <a:pathLst>
            <a:path>
              <a:moveTo>
                <a:pt x="4144717" y="0"/>
              </a:moveTo>
              <a:lnTo>
                <a:pt x="4144717" y="251897"/>
              </a:lnTo>
              <a:lnTo>
                <a:pt x="0" y="251897"/>
              </a:lnTo>
              <a:lnTo>
                <a:pt x="0" y="494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9A6F-FE3F-4563-BF6C-E3A640EAD503}">
      <dsp:nvSpPr>
        <dsp:cNvPr id="0" name=""/>
        <dsp:cNvSpPr/>
      </dsp:nvSpPr>
      <dsp:spPr>
        <a:xfrm rot="10800000" flipV="1">
          <a:off x="2748468" y="0"/>
          <a:ext cx="7750044" cy="10401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100" kern="1200" dirty="0"/>
        </a:p>
      </dsp:txBody>
      <dsp:txXfrm rot="-10800000">
        <a:off x="2748468" y="0"/>
        <a:ext cx="7750044" cy="1040109"/>
      </dsp:txXfrm>
    </dsp:sp>
    <dsp:sp modelId="{DEDCC0A2-159F-4168-8598-6AE5E0193074}">
      <dsp:nvSpPr>
        <dsp:cNvPr id="0" name=""/>
        <dsp:cNvSpPr/>
      </dsp:nvSpPr>
      <dsp:spPr>
        <a:xfrm>
          <a:off x="1322967" y="1534726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L.AS</a:t>
          </a:r>
          <a:endParaRPr lang="fr-FR" sz="4100" kern="1200" dirty="0"/>
        </a:p>
      </dsp:txBody>
      <dsp:txXfrm>
        <a:off x="1322967" y="1534726"/>
        <a:ext cx="2311610" cy="1155805"/>
      </dsp:txXfrm>
    </dsp:sp>
    <dsp:sp modelId="{8EA886AE-9570-4A14-AA24-602F6EFE5402}">
      <dsp:nvSpPr>
        <dsp:cNvPr id="0" name=""/>
        <dsp:cNvSpPr/>
      </dsp:nvSpPr>
      <dsp:spPr>
        <a:xfrm>
          <a:off x="9361177" y="1591268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PASS</a:t>
          </a:r>
          <a:endParaRPr lang="fr-FR" sz="4100" kern="1200" dirty="0"/>
        </a:p>
      </dsp:txBody>
      <dsp:txXfrm>
        <a:off x="9361177" y="1591268"/>
        <a:ext cx="2311610" cy="1155805"/>
      </dsp:txXfrm>
    </dsp:sp>
    <dsp:sp modelId="{C4032C7E-E1B6-4F25-867E-9B2C1C74A556}">
      <dsp:nvSpPr>
        <dsp:cNvPr id="0" name=""/>
        <dsp:cNvSpPr/>
      </dsp:nvSpPr>
      <dsp:spPr>
        <a:xfrm>
          <a:off x="9354358" y="2875656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UFR Médecine</a:t>
          </a:r>
          <a:endParaRPr lang="fr-FR" sz="4100" kern="1200" dirty="0"/>
        </a:p>
      </dsp:txBody>
      <dsp:txXfrm>
        <a:off x="9354358" y="2875656"/>
        <a:ext cx="2311610" cy="1155805"/>
      </dsp:txXfrm>
    </dsp:sp>
    <dsp:sp modelId="{770E93EE-1FA7-4D3F-A30A-0B54DA2E2DB5}">
      <dsp:nvSpPr>
        <dsp:cNvPr id="0" name=""/>
        <dsp:cNvSpPr/>
      </dsp:nvSpPr>
      <dsp:spPr>
        <a:xfrm>
          <a:off x="1358589" y="2855753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UFR STAPS</a:t>
          </a:r>
          <a:endParaRPr lang="fr-FR" sz="4100" kern="1200" dirty="0"/>
        </a:p>
      </dsp:txBody>
      <dsp:txXfrm>
        <a:off x="1358589" y="2855753"/>
        <a:ext cx="2311610" cy="1155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17696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8075613" y="0"/>
            <a:ext cx="6176962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A1CCF-22F9-4EFB-8746-401A19D66496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454525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425575" y="5078413"/>
            <a:ext cx="11404600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617696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8075613" y="10155238"/>
            <a:ext cx="6176962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9D74F-851E-4986-962E-364C996D51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179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9D74F-851E-4986-962E-364C996D512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29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re p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 userDrawn="1"/>
        </p:nvSpPr>
        <p:spPr bwMode="white">
          <a:xfrm>
            <a:off x="898948" y="-4756"/>
            <a:ext cx="13356802" cy="10692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>
              <a:ln>
                <a:noFill/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black">
          <a:xfrm>
            <a:off x="1270243" y="2642693"/>
            <a:ext cx="11978312" cy="2769989"/>
          </a:xfrm>
        </p:spPr>
        <p:txBody>
          <a:bodyPr/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fr-FR" dirty="0"/>
              <a:t>Modifiez le style du titre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black">
          <a:xfrm>
            <a:off x="1268141" y="1706027"/>
            <a:ext cx="336394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Subtitle 2"/>
          <p:cNvSpPr>
            <a:spLocks noGrp="1"/>
          </p:cNvSpPr>
          <p:nvPr>
            <p:ph type="subTitle" idx="12"/>
          </p:nvPr>
        </p:nvSpPr>
        <p:spPr bwMode="black">
          <a:xfrm>
            <a:off x="1272613" y="5936542"/>
            <a:ext cx="11975942" cy="609398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4400">
                <a:solidFill>
                  <a:schemeClr val="bg1"/>
                </a:solidFill>
              </a:defRPr>
            </a:lvl1pPr>
            <a:lvl2pPr marL="712775" indent="0" algn="ctr">
              <a:buNone/>
              <a:defRPr sz="3100"/>
            </a:lvl2pPr>
            <a:lvl3pPr marL="1425550" indent="0" algn="ctr">
              <a:buNone/>
              <a:defRPr sz="2800"/>
            </a:lvl3pPr>
            <a:lvl4pPr marL="2138324" indent="0" algn="ctr">
              <a:buNone/>
              <a:defRPr sz="2500"/>
            </a:lvl4pPr>
            <a:lvl5pPr marL="2851099" indent="0" algn="ctr">
              <a:buNone/>
              <a:defRPr sz="2500"/>
            </a:lvl5pPr>
            <a:lvl6pPr marL="3563874" indent="0" algn="ctr">
              <a:buNone/>
              <a:defRPr sz="2500"/>
            </a:lvl6pPr>
            <a:lvl7pPr marL="4276649" indent="0" algn="ctr">
              <a:buNone/>
              <a:defRPr sz="2500"/>
            </a:lvl7pPr>
            <a:lvl8pPr marL="4989424" indent="0" algn="ctr">
              <a:buNone/>
              <a:defRPr sz="2500"/>
            </a:lvl8pPr>
            <a:lvl9pPr marL="5702198" indent="0" algn="ctr">
              <a:buNone/>
              <a:defRPr sz="2500"/>
            </a:lvl9pPr>
          </a:lstStyle>
          <a:p>
            <a:pPr>
              <a:defRPr/>
            </a:pPr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15" name="Picture 3" descr="C:\Users\deffrasnes-c\Desktop\1-OUTILS COM\OUTILS\Pattern\Pattern-filigrane-CMJN - Copie-02.png"/>
          <p:cNvPicPr>
            <a:picLocks noChangeAspect="1" noChangeArrowheads="1"/>
          </p:cNvPicPr>
          <p:nvPr userDrawn="1"/>
        </p:nvPicPr>
        <p:blipFill rotWithShape="1">
          <a:blip r:embed="rId2"/>
          <a:srcRect l="4754" t="6340" r="1"/>
          <a:stretch/>
        </p:blipFill>
        <p:spPr bwMode="black">
          <a:xfrm rot="5400000">
            <a:off x="7265279" y="-6361467"/>
            <a:ext cx="629004" cy="13351938"/>
          </a:xfrm>
          <a:prstGeom prst="rect">
            <a:avLst/>
          </a:prstGeom>
          <a:noFill/>
        </p:spPr>
      </p:pic>
      <p:pic>
        <p:nvPicPr>
          <p:cNvPr id="10" name="Picture 5" descr="T:\INFOGRAPHIE - CREA\NANTES UNIVERSITE\1-OUTILS COM\Z_OUTILS\Logotype\3-logo-Composante\3_Visuels\Logos sans marge (Office ou web)\Logos composante blanc\logo-blanc-composante_Sante-staps.png">
            <a:extLst>
              <a:ext uri="{FF2B5EF4-FFF2-40B4-BE49-F238E27FC236}">
                <a16:creationId xmlns:a16="http://schemas.microsoft.com/office/drawing/2014/main" id="{7C60F62E-1530-CB43-81FF-40449B4976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268141" y="9648312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2A4BB56-8DA9-FC40-B19F-917C9066F0E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903812" y="9418865"/>
            <a:ext cx="12888772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ag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auto">
          <a:xfrm>
            <a:off x="1151211" y="2957566"/>
            <a:ext cx="11330240" cy="4373399"/>
          </a:xfrm>
        </p:spPr>
        <p:txBody>
          <a:bodyPr/>
          <a:lstStyle>
            <a:lvl1pPr marL="0" indent="0">
              <a:buNone/>
              <a:defRPr sz="9600"/>
            </a:lvl1pPr>
          </a:lstStyle>
          <a:p>
            <a:pPr lvl="0"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age de contenu avec im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7469268" y="2561168"/>
            <a:ext cx="6323316" cy="1274195"/>
          </a:xfrm>
        </p:spPr>
        <p:txBody>
          <a:bodyPr/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7469268" y="8730282"/>
            <a:ext cx="6323315" cy="259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 bwMode="auto">
          <a:xfrm>
            <a:off x="1127927" y="2540000"/>
            <a:ext cx="5968197" cy="6449499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1127927" y="689020"/>
            <a:ext cx="12840708" cy="69249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ernière p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0" y="-50481"/>
            <a:ext cx="14255750" cy="107422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>
              <a:ln>
                <a:noFill/>
              </a:ln>
            </a:endParaRPr>
          </a:p>
        </p:txBody>
      </p:sp>
      <p:grpSp>
        <p:nvGrpSpPr>
          <p:cNvPr id="10" name="Groupe 9"/>
          <p:cNvGrpSpPr/>
          <p:nvPr userDrawn="1"/>
        </p:nvGrpSpPr>
        <p:grpSpPr bwMode="black">
          <a:xfrm>
            <a:off x="4081773" y="1517232"/>
            <a:ext cx="6092203" cy="7613123"/>
            <a:chOff x="5624516" y="-1210470"/>
            <a:chExt cx="463100" cy="578713"/>
          </a:xfrm>
          <a:solidFill>
            <a:schemeClr val="bg1"/>
          </a:solidFill>
        </p:grpSpPr>
        <p:sp>
          <p:nvSpPr>
            <p:cNvPr id="11" name="Freeform 5"/>
            <p:cNvSpPr/>
            <p:nvPr userDrawn="1"/>
          </p:nvSpPr>
          <p:spPr bwMode="black">
            <a:xfrm>
              <a:off x="5624516" y="-883229"/>
              <a:ext cx="463100" cy="251472"/>
            </a:xfrm>
            <a:custGeom>
              <a:avLst/>
              <a:gdLst>
                <a:gd name="T0" fmla="*/ 355 w 472"/>
                <a:gd name="T1" fmla="*/ 19 h 256"/>
                <a:gd name="T2" fmla="*/ 355 w 472"/>
                <a:gd name="T3" fmla="*/ 0 h 256"/>
                <a:gd name="T4" fmla="*/ 472 w 472"/>
                <a:gd name="T5" fmla="*/ 0 h 256"/>
                <a:gd name="T6" fmla="*/ 472 w 472"/>
                <a:gd name="T7" fmla="*/ 19 h 256"/>
                <a:gd name="T8" fmla="*/ 236 w 472"/>
                <a:gd name="T9" fmla="*/ 256 h 256"/>
                <a:gd name="T10" fmla="*/ 0 w 472"/>
                <a:gd name="T11" fmla="*/ 19 h 256"/>
                <a:gd name="T12" fmla="*/ 0 w 472"/>
                <a:gd name="T13" fmla="*/ 0 h 256"/>
                <a:gd name="T14" fmla="*/ 117 w 472"/>
                <a:gd name="T15" fmla="*/ 0 h 256"/>
                <a:gd name="T16" fmla="*/ 117 w 472"/>
                <a:gd name="T17" fmla="*/ 19 h 256"/>
                <a:gd name="T18" fmla="*/ 236 w 472"/>
                <a:gd name="T19" fmla="*/ 144 h 256"/>
                <a:gd name="T20" fmla="*/ 355 w 472"/>
                <a:gd name="T21" fmla="*/ 19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Freeform 22"/>
            <p:cNvSpPr/>
            <p:nvPr userDrawn="1"/>
          </p:nvSpPr>
          <p:spPr bwMode="black">
            <a:xfrm>
              <a:off x="5778665" y="-1210470"/>
              <a:ext cx="308951" cy="235143"/>
            </a:xfrm>
            <a:custGeom>
              <a:avLst/>
              <a:gdLst>
                <a:gd name="T0" fmla="*/ 473 w 473"/>
                <a:gd name="T1" fmla="*/ 360 h 360"/>
                <a:gd name="T2" fmla="*/ 473 w 473"/>
                <a:gd name="T3" fmla="*/ 0 h 360"/>
                <a:gd name="T4" fmla="*/ 308 w 473"/>
                <a:gd name="T5" fmla="*/ 0 h 360"/>
                <a:gd name="T6" fmla="*/ 308 w 473"/>
                <a:gd name="T7" fmla="*/ 244 h 360"/>
                <a:gd name="T8" fmla="*/ 184 w 473"/>
                <a:gd name="T9" fmla="*/ 0 h 360"/>
                <a:gd name="T10" fmla="*/ 0 w 473"/>
                <a:gd name="T11" fmla="*/ 0 h 360"/>
                <a:gd name="T12" fmla="*/ 186 w 473"/>
                <a:gd name="T13" fmla="*/ 360 h 360"/>
                <a:gd name="T14" fmla="*/ 473 w 473"/>
                <a:gd name="T15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 23"/>
            <p:cNvSpPr>
              <a:spLocks noChangeArrowheads="1"/>
            </p:cNvSpPr>
            <p:nvPr userDrawn="1"/>
          </p:nvSpPr>
          <p:spPr bwMode="black">
            <a:xfrm>
              <a:off x="5624516" y="-1210470"/>
              <a:ext cx="112999" cy="23514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1211" y="548730"/>
            <a:ext cx="12392174" cy="1583227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/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51210" y="3091258"/>
            <a:ext cx="12385377" cy="1349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 err="1"/>
              <a:t>Fdsd</a:t>
            </a:r>
            <a:endParaRPr lang="fr-FR" dirty="0"/>
          </a:p>
          <a:p>
            <a:pPr lvl="2">
              <a:defRPr/>
            </a:pPr>
            <a:r>
              <a:rPr lang="fr-FR" dirty="0" err="1"/>
              <a:t>Gfgdfgdfg</a:t>
            </a:r>
            <a:endParaRPr lang="fr-FR" dirty="0"/>
          </a:p>
          <a:p>
            <a:pPr lvl="3">
              <a:defRPr/>
            </a:pPr>
            <a:r>
              <a:rPr lang="fr-FR" dirty="0" err="1"/>
              <a:t>Gfgfdgfdgdfgdf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1701105" y="9532779"/>
            <a:ext cx="2091479" cy="43088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  <p:cxnSp>
        <p:nvCxnSpPr>
          <p:cNvPr id="7" name="Connecteur droit 6"/>
          <p:cNvCxnSpPr>
            <a:cxnSpLocks/>
          </p:cNvCxnSpPr>
          <p:nvPr userDrawn="1"/>
        </p:nvCxnSpPr>
        <p:spPr bwMode="auto">
          <a:xfrm>
            <a:off x="435782" y="9418865"/>
            <a:ext cx="133568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2FE2B636-19F0-CB4C-A815-009163B1B90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" y="0"/>
            <a:ext cx="863472" cy="10691813"/>
          </a:xfrm>
          <a:prstGeom prst="rect">
            <a:avLst/>
          </a:prstGeom>
        </p:spPr>
      </p:pic>
      <p:pic>
        <p:nvPicPr>
          <p:cNvPr id="9" name="Picture 5" descr="T:\INFOGRAPHIE - CREA\NANTES UNIVERSITE\1-OUTILS COM\Z_OUTILS\Logotype\3-logo-Composante\3_Visuels\Logos sans marge (Office ou web)\Logos composante noir\logo-noir-composante_Sante-staps.png">
            <a:extLst>
              <a:ext uri="{FF2B5EF4-FFF2-40B4-BE49-F238E27FC236}">
                <a16:creationId xmlns:a16="http://schemas.microsoft.com/office/drawing/2014/main" id="{435A2F73-F646-1949-88C8-CB857C0C46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210" y="9705542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FBFFA9C-F263-4242-8F6B-5474DF742A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30"/>
          <a:stretch/>
        </p:blipFill>
        <p:spPr>
          <a:xfrm>
            <a:off x="11160323" y="1817514"/>
            <a:ext cx="6995430" cy="79792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1425550">
        <a:lnSpc>
          <a:spcPct val="90000"/>
        </a:lnSpc>
        <a:spcBef>
          <a:spcPts val="0"/>
        </a:spcBef>
        <a:buNone/>
        <a:defRPr sz="50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1425550">
        <a:lnSpc>
          <a:spcPct val="90000"/>
        </a:lnSpc>
        <a:spcBef>
          <a:spcPts val="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266700" algn="l" defTabSz="1425550">
        <a:lnSpc>
          <a:spcPct val="90000"/>
        </a:lnSpc>
        <a:spcBef>
          <a:spcPts val="0"/>
        </a:spcBef>
        <a:buFont typeface="Courier New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450975" indent="-457200" algn="l" defTabSz="1425550">
        <a:lnSpc>
          <a:spcPct val="90000"/>
        </a:lnSpc>
        <a:spcBef>
          <a:spcPts val="0"/>
        </a:spcBef>
        <a:buFont typeface="Source Sans Pro"/>
        <a:buChar char="‒"/>
        <a:defRPr sz="2000" u="none">
          <a:solidFill>
            <a:schemeClr val="tx1"/>
          </a:solidFill>
          <a:latin typeface="+mn-lt"/>
          <a:ea typeface="+mn-ea"/>
          <a:cs typeface="+mn-cs"/>
        </a:defRPr>
      </a:lvl3pPr>
      <a:lvl4pPr marL="2595525" indent="-457200" algn="l" defTabSz="1425550">
        <a:lnSpc>
          <a:spcPct val="90000"/>
        </a:lnSpc>
        <a:spcBef>
          <a:spcPts val="780"/>
        </a:spcBef>
        <a:buFont typeface="Source Sans Pro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black">
          <a:xfrm>
            <a:off x="1210881" y="2642693"/>
            <a:ext cx="11965666" cy="4154984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JPO</a:t>
            </a:r>
          </a:p>
          <a:p>
            <a:pPr>
              <a:defRPr/>
            </a:pPr>
            <a:r>
              <a:rPr lang="fr-FR" dirty="0" smtClean="0"/>
              <a:t>L.AS / PASS STAPS</a:t>
            </a:r>
            <a:endParaRPr dirty="0"/>
          </a:p>
        </p:txBody>
      </p:sp>
      <p:sp>
        <p:nvSpPr>
          <p:cNvPr id="44" name="Espace réservé de la date 43"/>
          <p:cNvSpPr>
            <a:spLocks noGrp="1"/>
          </p:cNvSpPr>
          <p:nvPr>
            <p:ph type="dt" sz="half" idx="10"/>
          </p:nvPr>
        </p:nvSpPr>
        <p:spPr bwMode="black">
          <a:xfrm>
            <a:off x="10911568" y="885462"/>
            <a:ext cx="3363941" cy="36933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fr-FR" dirty="0" smtClean="0"/>
              <a:t>25</a:t>
            </a:r>
            <a:r>
              <a:rPr lang="fr-FR" dirty="0" smtClean="0"/>
              <a:t>/01/2025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208347" y="8185576"/>
            <a:ext cx="728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COUEDEL AURELIEN, responsable pédagogique PASS, L.AS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10</a:t>
            </a:fld>
            <a:endParaRPr lang="fr-FR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216687" y="271809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5. Les résultats de la promo n°4 : 2024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568111" y="1431513"/>
            <a:ext cx="12529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cs typeface="Aharoni"/>
              </a:rPr>
              <a:t>Admissibilité L.AS STAPS</a:t>
            </a:r>
            <a:r>
              <a:rPr lang="fr-FR" sz="2800" dirty="0" smtClean="0">
                <a:cs typeface="Aharoni"/>
              </a:rPr>
              <a:t> : 63 sur 105 étudiants</a:t>
            </a:r>
            <a:r>
              <a:rPr lang="fr-FR" sz="2800" dirty="0">
                <a:cs typeface="Aharoni"/>
              </a:rPr>
              <a:t> </a:t>
            </a:r>
            <a:r>
              <a:rPr lang="fr-FR" sz="2800" dirty="0" smtClean="0">
                <a:cs typeface="Aharoni"/>
              </a:rPr>
              <a:t>(ayant composé S1 &amp; S2)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dirty="0" smtClean="0">
                <a:cs typeface="Aharoni"/>
              </a:rPr>
              <a:t>49 sont admis en MMOPK</a:t>
            </a:r>
          </a:p>
        </p:txBody>
      </p:sp>
      <p:sp>
        <p:nvSpPr>
          <p:cNvPr id="9" name="ZoneTexte 8"/>
          <p:cNvSpPr txBox="1"/>
          <p:nvPr/>
        </p:nvSpPr>
        <p:spPr bwMode="auto">
          <a:xfrm>
            <a:off x="1568111" y="3246076"/>
            <a:ext cx="12529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cs typeface="Aharoni"/>
              </a:rPr>
              <a:t>Admissibilité PASS STAPS</a:t>
            </a:r>
            <a:r>
              <a:rPr lang="fr-FR" sz="2800" dirty="0" smtClean="0">
                <a:cs typeface="Aharoni"/>
              </a:rPr>
              <a:t> : 64 (+3 en 2</a:t>
            </a:r>
            <a:r>
              <a:rPr lang="fr-FR" sz="2800" baseline="30000" dirty="0" smtClean="0">
                <a:cs typeface="Aharoni"/>
              </a:rPr>
              <a:t>nd</a:t>
            </a:r>
            <a:r>
              <a:rPr lang="fr-FR" sz="2800" dirty="0" smtClean="0">
                <a:cs typeface="Aharoni"/>
              </a:rPr>
              <a:t> session) sur 76 étudiants (ayant composé S1 &amp; S2)</a:t>
            </a:r>
          </a:p>
          <a:p>
            <a:r>
              <a:rPr lang="fr-FR" sz="2800" dirty="0" smtClean="0">
                <a:cs typeface="Aharoni"/>
              </a:rPr>
              <a:t>&gt; 49 sont admis en MMOPK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496746"/>
              </p:ext>
            </p:extLst>
          </p:nvPr>
        </p:nvGraphicFramePr>
        <p:xfrm>
          <a:off x="3815506" y="4912684"/>
          <a:ext cx="7537057" cy="4338481"/>
        </p:xfrm>
        <a:graphic>
          <a:graphicData uri="http://schemas.openxmlformats.org/drawingml/2006/table">
            <a:tbl>
              <a:tblPr/>
              <a:tblGrid>
                <a:gridCol w="2732559">
                  <a:extLst>
                    <a:ext uri="{9D8B030D-6E8A-4147-A177-3AD203B41FA5}">
                      <a16:colId xmlns:a16="http://schemas.microsoft.com/office/drawing/2014/main" val="3095357386"/>
                    </a:ext>
                  </a:extLst>
                </a:gridCol>
                <a:gridCol w="2402249">
                  <a:extLst>
                    <a:ext uri="{9D8B030D-6E8A-4147-A177-3AD203B41FA5}">
                      <a16:colId xmlns:a16="http://schemas.microsoft.com/office/drawing/2014/main" val="2361957730"/>
                    </a:ext>
                  </a:extLst>
                </a:gridCol>
                <a:gridCol w="2402249">
                  <a:extLst>
                    <a:ext uri="{9D8B030D-6E8A-4147-A177-3AD203B41FA5}">
                      <a16:colId xmlns:a16="http://schemas.microsoft.com/office/drawing/2014/main" val="3201626116"/>
                    </a:ext>
                  </a:extLst>
                </a:gridCol>
              </a:tblGrid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LAS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509838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Médecine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11 (59)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35 (107)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435299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Maïeutique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2 (6)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1 (12)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288721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Odontologie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4 (10)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2 (17)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4245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Pharmacie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3 (30)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3 (54)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356628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Kiné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29 (39)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8 (25)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198310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49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49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haron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020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80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11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511251" y="2249562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autonome (exclusivement CM et TP)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511251" y="3291611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sportif (</a:t>
            </a:r>
            <a:r>
              <a:rPr lang="fr-FR" sz="2806" strike="sngStrike" dirty="0"/>
              <a:t>haut niveau </a:t>
            </a:r>
            <a:r>
              <a:rPr lang="fr-FR" sz="2806" dirty="0"/>
              <a:t>-&gt; L1 classique)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511249" y="4333660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 le goût de l’effort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511247" y="5491155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accepte l’aide (</a:t>
            </a:r>
            <a:r>
              <a:rPr lang="fr-FR" sz="2806" dirty="0" smtClean="0"/>
              <a:t>Tutorat STAPS &amp; SANTE)</a:t>
            </a:r>
            <a:endParaRPr lang="fr-FR" sz="2806" dirty="0"/>
          </a:p>
        </p:txBody>
      </p:sp>
      <p:sp>
        <p:nvSpPr>
          <p:cNvPr id="17" name="ZoneTexte 16"/>
          <p:cNvSpPr txBox="1"/>
          <p:nvPr/>
        </p:nvSpPr>
        <p:spPr>
          <a:xfrm>
            <a:off x="1511251" y="6556922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 un plan B à l’UFR STAPS</a:t>
            </a: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565229" y="571105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CONCLUSION : « Profil type » 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3503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12</a:t>
            </a:fld>
            <a:endParaRPr lang="fr-FR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406109" y="509570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CONCLUSION : Et après cette 1</a:t>
            </a:r>
            <a:r>
              <a:rPr lang="fr-FR" sz="2806" b="1" u="sng" baseline="30000" dirty="0" smtClean="0">
                <a:latin typeface="Aharoni" pitchFamily="2" charset="-79"/>
                <a:cs typeface="Aharoni" pitchFamily="2" charset="-79"/>
              </a:rPr>
              <a:t>ère</a:t>
            </a:r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 année ?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66676" y="2271851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1-  Je suis classé -&gt; j’accède aux études de santé (MMOPK)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066674" y="3489366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2-  J’ai validé mon année mais je ne suis pas classé -&gt; j’accède à la L2 STAPS et j’ai le droit à une 2</a:t>
            </a:r>
            <a:r>
              <a:rPr lang="fr-FR" sz="2806" baseline="30000" dirty="0"/>
              <a:t>nd</a:t>
            </a:r>
            <a:r>
              <a:rPr lang="fr-FR" sz="2806" dirty="0"/>
              <a:t> </a:t>
            </a:r>
            <a:r>
              <a:rPr lang="fr-FR" sz="2806" dirty="0" smtClean="0"/>
              <a:t>chance (</a:t>
            </a:r>
            <a:r>
              <a:rPr lang="fr-FR" sz="2806" b="1" dirty="0" smtClean="0"/>
              <a:t>LAS2</a:t>
            </a:r>
            <a:r>
              <a:rPr lang="fr-FR" sz="2806" b="1" dirty="0"/>
              <a:t> </a:t>
            </a:r>
            <a:r>
              <a:rPr lang="fr-FR" sz="2806" b="1" dirty="0" smtClean="0"/>
              <a:t>: 40% admis</a:t>
            </a:r>
            <a:r>
              <a:rPr lang="fr-FR" sz="2806" dirty="0" smtClean="0"/>
              <a:t>)</a:t>
            </a:r>
            <a:endParaRPr lang="fr-FR" sz="2806" dirty="0"/>
          </a:p>
        </p:txBody>
      </p:sp>
      <p:sp>
        <p:nvSpPr>
          <p:cNvPr id="13" name="ZoneTexte 12"/>
          <p:cNvSpPr txBox="1"/>
          <p:nvPr/>
        </p:nvSpPr>
        <p:spPr>
          <a:xfrm>
            <a:off x="1090494" y="5138732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3-  Je n’ai pas validé mon année -&gt; je redouble en L1 STAPS classique </a:t>
            </a:r>
            <a:r>
              <a:rPr lang="fr-FR" sz="2806" dirty="0" smtClean="0"/>
              <a:t>: 2</a:t>
            </a:r>
            <a:r>
              <a:rPr lang="fr-FR" sz="2806" baseline="30000" dirty="0" smtClean="0"/>
              <a:t>nd</a:t>
            </a:r>
            <a:r>
              <a:rPr lang="fr-FR" sz="2806" dirty="0" smtClean="0"/>
              <a:t> chance après avoir validé sa L1</a:t>
            </a:r>
            <a:endParaRPr lang="fr-FR" sz="2806" dirty="0"/>
          </a:p>
        </p:txBody>
      </p:sp>
      <p:sp>
        <p:nvSpPr>
          <p:cNvPr id="19" name="ZoneTexte 18"/>
          <p:cNvSpPr txBox="1"/>
          <p:nvPr/>
        </p:nvSpPr>
        <p:spPr>
          <a:xfrm>
            <a:off x="1043029" y="6806961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4-  Je me réoriente -&gt; où je veux SAUF en PASS et en L.AS </a:t>
            </a:r>
            <a:r>
              <a:rPr lang="fr-FR" sz="2806" dirty="0" err="1"/>
              <a:t>qqsoit</a:t>
            </a:r>
            <a:r>
              <a:rPr lang="fr-FR" sz="2806" dirty="0"/>
              <a:t> la composante.</a:t>
            </a:r>
          </a:p>
        </p:txBody>
      </p:sp>
    </p:spTree>
    <p:extLst>
      <p:ext uri="{BB962C8B-B14F-4D97-AF65-F5344CB8AC3E}">
        <p14:creationId xmlns:p14="http://schemas.microsoft.com/office/powerpoint/2010/main" val="205012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090218" y="4130"/>
            <a:ext cx="11330240" cy="3490186"/>
          </a:xfrm>
        </p:spPr>
        <p:txBody>
          <a:bodyPr/>
          <a:lstStyle/>
          <a:p>
            <a:r>
              <a:rPr lang="fr-FR" dirty="0" smtClean="0"/>
              <a:t>Accéder aux études de santé : MMOPK</a:t>
            </a:r>
          </a:p>
          <a:p>
            <a:pPr algn="ctr"/>
            <a:r>
              <a:rPr lang="fr-FR" sz="6000" dirty="0" smtClean="0"/>
              <a:t>2 options</a:t>
            </a:r>
            <a:endParaRPr lang="fr-FR" sz="6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F9AA5-BE22-4C36-8B95-5AA10E261444}" type="slidenum">
              <a:rPr lang="fr-FR" smtClean="0"/>
              <a:t>2</a:t>
            </a:fld>
            <a:endParaRPr lang="fr-FR"/>
          </a:p>
        </p:txBody>
      </p:sp>
      <p:sp>
        <p:nvSpPr>
          <p:cNvPr id="6" name="Rectangle avec flèche vers le bas 5"/>
          <p:cNvSpPr/>
          <p:nvPr/>
        </p:nvSpPr>
        <p:spPr bwMode="auto">
          <a:xfrm>
            <a:off x="1871291" y="3977754"/>
            <a:ext cx="4608512" cy="2880320"/>
          </a:xfrm>
          <a:prstGeom prst="downArrowCallo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LAS : Licence Accès Santé</a:t>
            </a:r>
            <a:endParaRPr lang="fr-FR" sz="3600" dirty="0"/>
          </a:p>
        </p:txBody>
      </p:sp>
      <p:sp>
        <p:nvSpPr>
          <p:cNvPr id="7" name="Rectangle avec flèche vers le bas 6"/>
          <p:cNvSpPr/>
          <p:nvPr/>
        </p:nvSpPr>
        <p:spPr bwMode="auto">
          <a:xfrm>
            <a:off x="8784059" y="3977754"/>
            <a:ext cx="4608512" cy="2880320"/>
          </a:xfrm>
          <a:prstGeom prst="downArrowCallou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PASS : </a:t>
            </a:r>
            <a:r>
              <a:rPr lang="fr-FR" sz="3600" dirty="0" smtClean="0"/>
              <a:t>Parcours Accès </a:t>
            </a:r>
            <a:r>
              <a:rPr lang="fr-FR" sz="3600" dirty="0" smtClean="0"/>
              <a:t>Spécifique Santé</a:t>
            </a:r>
            <a:endParaRPr lang="fr-FR" sz="3600" dirty="0"/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1871291" y="7187216"/>
            <a:ext cx="4608512" cy="154306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LAS STAPS : 120 étudiants.</a:t>
            </a:r>
          </a:p>
          <a:p>
            <a:pPr algn="ctr"/>
            <a:r>
              <a:rPr lang="fr-FR" sz="2400" dirty="0" smtClean="0"/>
              <a:t>60% </a:t>
            </a:r>
            <a:r>
              <a:rPr lang="fr-FR" sz="2400" dirty="0" smtClean="0"/>
              <a:t>STAPS</a:t>
            </a:r>
          </a:p>
          <a:p>
            <a:pPr algn="ctr"/>
            <a:r>
              <a:rPr lang="fr-FR" sz="2400" dirty="0" smtClean="0"/>
              <a:t>40%</a:t>
            </a:r>
            <a:r>
              <a:rPr lang="fr-FR" sz="2400" dirty="0" smtClean="0"/>
              <a:t> </a:t>
            </a:r>
            <a:r>
              <a:rPr lang="fr-FR" sz="2400" dirty="0" smtClean="0"/>
              <a:t>Santé</a:t>
            </a:r>
            <a:endParaRPr lang="fr-FR" sz="2400" dirty="0"/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8784059" y="7187216"/>
            <a:ext cx="4608512" cy="15430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PASS STAPS : 80 étudiants.</a:t>
            </a:r>
          </a:p>
          <a:p>
            <a:pPr algn="ctr"/>
            <a:r>
              <a:rPr lang="fr-FR" sz="2400" dirty="0" smtClean="0"/>
              <a:t>70% </a:t>
            </a:r>
            <a:r>
              <a:rPr lang="fr-FR" sz="2400" dirty="0" smtClean="0"/>
              <a:t>Santé</a:t>
            </a:r>
          </a:p>
          <a:p>
            <a:pPr algn="ctr"/>
            <a:r>
              <a:rPr lang="fr-FR" sz="2400" dirty="0" smtClean="0"/>
              <a:t>30%</a:t>
            </a:r>
            <a:r>
              <a:rPr lang="fr-FR" sz="2400" dirty="0" smtClean="0"/>
              <a:t> </a:t>
            </a:r>
            <a:r>
              <a:rPr lang="fr-FR" sz="2400" dirty="0" smtClean="0"/>
              <a:t>STAPS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614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1007195" y="521370"/>
            <a:ext cx="11091776" cy="132959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L.AS STAPS</a:t>
            </a:r>
            <a:endParaRPr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15807" y="2105546"/>
            <a:ext cx="12573397" cy="15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118" dirty="0" smtClean="0"/>
              <a:t>120 </a:t>
            </a:r>
            <a:r>
              <a:rPr lang="fr-FR" sz="3118" dirty="0"/>
              <a:t>étudiants. </a:t>
            </a:r>
          </a:p>
          <a:p>
            <a:r>
              <a:rPr lang="fr-FR" sz="3118" dirty="0"/>
              <a:t>Les enseignements se déroulent à l’UFR STAPS et 2 ½ journées sont consacrées à l’option santé sur le site centre ville </a:t>
            </a:r>
          </a:p>
        </p:txBody>
      </p:sp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1572374404"/>
              </p:ext>
            </p:extLst>
          </p:nvPr>
        </p:nvGraphicFramePr>
        <p:xfrm>
          <a:off x="1297074" y="4345718"/>
          <a:ext cx="10512018" cy="4478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1007195" y="521370"/>
            <a:ext cx="11091776" cy="132959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PASS STAPS</a:t>
            </a:r>
            <a:endParaRPr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4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314865" y="2306804"/>
            <a:ext cx="12573397" cy="15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118" dirty="0" smtClean="0"/>
              <a:t>80 </a:t>
            </a:r>
            <a:r>
              <a:rPr lang="fr-FR" sz="3118" dirty="0"/>
              <a:t>étudiants. </a:t>
            </a:r>
          </a:p>
          <a:p>
            <a:r>
              <a:rPr lang="fr-FR" sz="3118" dirty="0"/>
              <a:t>Les enseignements se déroulent sur le site centre ville et 2 ½ journées sont consacrées à l’option disciplinaire STAPS </a:t>
            </a:r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61851485"/>
              </p:ext>
            </p:extLst>
          </p:nvPr>
        </p:nvGraphicFramePr>
        <p:xfrm>
          <a:off x="2015307" y="4294409"/>
          <a:ext cx="10988779" cy="4379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991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5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1. Contenus de formation SANTE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Rectangle à coins arrondis 11"/>
          <p:cNvSpPr/>
          <p:nvPr/>
        </p:nvSpPr>
        <p:spPr bwMode="auto">
          <a:xfrm>
            <a:off x="3095427" y="1369850"/>
            <a:ext cx="4968552" cy="8974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OPTION SANTE</a:t>
            </a:r>
            <a:endParaRPr lang="fr-FR" sz="3200" dirty="0"/>
          </a:p>
        </p:txBody>
      </p:sp>
      <p:pic>
        <p:nvPicPr>
          <p:cNvPr id="2" name="Image 1" descr="Règlementation PASS 2022_2023.pdf - Adobe Acrobat Reader (64-bit)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4" t="24241" r="13240" b="14317"/>
          <a:stretch/>
        </p:blipFill>
        <p:spPr>
          <a:xfrm>
            <a:off x="1151211" y="2537594"/>
            <a:ext cx="12837492" cy="60486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000083" y="1479562"/>
            <a:ext cx="374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PASS &amp; LAS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66699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6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1. Contenus de formation SANTE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Rectangle à coins arrondis 12"/>
          <p:cNvSpPr/>
          <p:nvPr/>
        </p:nvSpPr>
        <p:spPr bwMode="auto">
          <a:xfrm>
            <a:off x="4967635" y="1136064"/>
            <a:ext cx="4968552" cy="8974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TRONC COMMUN</a:t>
            </a:r>
            <a:endParaRPr lang="fr-FR" sz="3200" dirty="0"/>
          </a:p>
        </p:txBody>
      </p:sp>
      <p:pic>
        <p:nvPicPr>
          <p:cNvPr id="4" name="Image 3" descr="Règlementation PASS 2022_2023.pdf - Adobe Acrobat Reader (64-bit)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2" t="21553" r="12808" b="16473"/>
          <a:stretch/>
        </p:blipFill>
        <p:spPr>
          <a:xfrm>
            <a:off x="1151211" y="2537594"/>
            <a:ext cx="12918942" cy="648072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 bwMode="auto">
          <a:xfrm>
            <a:off x="10508989" y="1252053"/>
            <a:ext cx="374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PASS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96131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7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2</a:t>
            </a:r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. Contenus de formation STAPS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054616"/>
              </p:ext>
            </p:extLst>
          </p:nvPr>
        </p:nvGraphicFramePr>
        <p:xfrm>
          <a:off x="1068243" y="1457474"/>
          <a:ext cx="12724341" cy="7319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24341">
                  <a:extLst>
                    <a:ext uri="{9D8B030D-6E8A-4147-A177-3AD203B41FA5}">
                      <a16:colId xmlns:a16="http://schemas.microsoft.com/office/drawing/2014/main" val="3731319351"/>
                    </a:ext>
                  </a:extLst>
                </a:gridCol>
              </a:tblGrid>
              <a:tr h="1407329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ENSEIGNEMENTS </a:t>
                      </a:r>
                    </a:p>
                    <a:p>
                      <a:pPr algn="ctr"/>
                      <a:r>
                        <a:rPr lang="fr-FR" sz="3200" dirty="0" smtClean="0"/>
                        <a:t>issus de différents champs disciplinaires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542530220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Sciences sociales (histoire / sociologie)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765710188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Physiologie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229303856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Biopsychologie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1864878843"/>
                  </a:ext>
                </a:extLst>
              </a:tr>
              <a:tr h="844780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Psychologie du développement / Psychologie sociale 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1679834528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Anatomie /</a:t>
                      </a:r>
                      <a:r>
                        <a:rPr lang="fr-FR" sz="3200" baseline="0" dirty="0" smtClean="0"/>
                        <a:t> </a:t>
                      </a:r>
                      <a:r>
                        <a:rPr lang="fr-FR" sz="3200" dirty="0" smtClean="0"/>
                        <a:t>Biomécanique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3728505224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Pratique et technologie des APS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424246477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Anglais</a:t>
                      </a:r>
                      <a:endParaRPr lang="fr-FR" sz="3200" dirty="0"/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67858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70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8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3. Accès à nos formations 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89976437"/>
              </p:ext>
            </p:extLst>
          </p:nvPr>
        </p:nvGraphicFramePr>
        <p:xfrm>
          <a:off x="896516" y="1132991"/>
          <a:ext cx="13359234" cy="7030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603" y="1200224"/>
            <a:ext cx="5475377" cy="7184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96516" y="5705946"/>
            <a:ext cx="119669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u="sng" dirty="0" smtClean="0">
                <a:latin typeface="CIDFont+F3"/>
              </a:rPr>
              <a:t>5 ATTENDUS </a:t>
            </a:r>
            <a:r>
              <a:rPr lang="fr-FR" sz="2400" dirty="0" smtClean="0">
                <a:latin typeface="CIDFont+F3"/>
              </a:rPr>
              <a:t>: </a:t>
            </a:r>
          </a:p>
          <a:p>
            <a:endParaRPr lang="fr-FR" sz="2400" dirty="0" smtClean="0">
              <a:latin typeface="CIDFont+F3"/>
            </a:endParaRPr>
          </a:p>
          <a:p>
            <a:r>
              <a:rPr lang="fr-FR" sz="2400" dirty="0" smtClean="0">
                <a:latin typeface="CIDFont+F3"/>
              </a:rPr>
              <a:t> </a:t>
            </a:r>
            <a:r>
              <a:rPr lang="fr-FR" sz="2400" b="1" dirty="0">
                <a:solidFill>
                  <a:srgbClr val="FF0000"/>
                </a:solidFill>
                <a:latin typeface="CIDFont+F1"/>
              </a:rPr>
              <a:t>Attendu 1 : Disposer de compétences </a:t>
            </a:r>
            <a:r>
              <a:rPr lang="fr-FR" sz="2400" b="1" dirty="0" smtClean="0">
                <a:solidFill>
                  <a:srgbClr val="FF0000"/>
                </a:solidFill>
                <a:latin typeface="CIDFont+F1"/>
              </a:rPr>
              <a:t>scientifiques (X 2)</a:t>
            </a:r>
            <a:endParaRPr lang="fr-FR" sz="2400" b="1" dirty="0">
              <a:solidFill>
                <a:srgbClr val="FF0000"/>
              </a:solidFill>
              <a:latin typeface="CIDFont+F1"/>
            </a:endParaRP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2 : Disposer de compétences argumentaires et littéraires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3 : Disposer de compétences sportives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4 : Manifester de l’intérêt pour l’exercice de responsabilités </a:t>
            </a:r>
            <a:r>
              <a:rPr lang="fr-FR" sz="2400" dirty="0" smtClean="0">
                <a:latin typeface="CIDFont+F1"/>
              </a:rPr>
              <a:t>collectives, associatives </a:t>
            </a:r>
            <a:r>
              <a:rPr lang="fr-FR" sz="2400" dirty="0">
                <a:latin typeface="CIDFont+F1"/>
              </a:rPr>
              <a:t>ou citoyennes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5 : Disposer des méthodes de travail et de l’autonomie nécessaires </a:t>
            </a:r>
            <a:r>
              <a:rPr lang="fr-FR" sz="2400" dirty="0" smtClean="0">
                <a:latin typeface="CIDFont+F1"/>
              </a:rPr>
              <a:t>pour réussir </a:t>
            </a:r>
            <a:r>
              <a:rPr lang="fr-FR" sz="2400" dirty="0">
                <a:latin typeface="CIDFont+F1"/>
              </a:rPr>
              <a:t>des études universitaires en STAPS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6470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177964" y="2229055"/>
            <a:ext cx="8339676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Classement séparé entre les PASS et les L.AS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177964" y="4084318"/>
            <a:ext cx="12012085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Vœux pour </a:t>
            </a:r>
            <a:r>
              <a:rPr lang="fr-FR" sz="2806" b="1" dirty="0"/>
              <a:t>maïeutique (sage-femme), médecine, odontologie (chirurgie dentaire), pharmacie ou kinésithérapie</a:t>
            </a:r>
            <a:endParaRPr lang="fr-FR" sz="2806" dirty="0"/>
          </a:p>
        </p:txBody>
      </p:sp>
      <p:sp>
        <p:nvSpPr>
          <p:cNvPr id="11" name="ZoneTexte 10"/>
          <p:cNvSpPr txBox="1"/>
          <p:nvPr/>
        </p:nvSpPr>
        <p:spPr>
          <a:xfrm>
            <a:off x="1216687" y="5993978"/>
            <a:ext cx="9430048" cy="1387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Concours en 2 étapes : </a:t>
            </a:r>
          </a:p>
          <a:p>
            <a:r>
              <a:rPr lang="fr-FR" sz="2806" dirty="0"/>
              <a:t>Epreuves d’admissibilité : notes semestre 1 et 2 </a:t>
            </a:r>
            <a:r>
              <a:rPr lang="fr-FR" sz="2806" dirty="0" smtClean="0"/>
              <a:t>(</a:t>
            </a:r>
            <a:r>
              <a:rPr lang="fr-FR" sz="2806" dirty="0" smtClean="0"/>
              <a:t>65</a:t>
            </a:r>
            <a:r>
              <a:rPr lang="fr-FR" sz="2806" dirty="0" smtClean="0"/>
              <a:t>%)</a:t>
            </a:r>
            <a:endParaRPr lang="fr-FR" sz="2806" dirty="0"/>
          </a:p>
          <a:p>
            <a:r>
              <a:rPr lang="fr-FR" sz="2806" dirty="0"/>
              <a:t>Epreuves d’admission : oraux </a:t>
            </a:r>
            <a:r>
              <a:rPr lang="fr-FR" sz="2806" dirty="0" smtClean="0"/>
              <a:t>(</a:t>
            </a:r>
            <a:r>
              <a:rPr lang="fr-FR" sz="2806" dirty="0" smtClean="0"/>
              <a:t>35</a:t>
            </a:r>
            <a:r>
              <a:rPr lang="fr-FR" sz="2806" dirty="0" smtClean="0"/>
              <a:t>%)</a:t>
            </a:r>
            <a:endParaRPr lang="fr-FR" sz="2806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216687" y="271809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4</a:t>
            </a:r>
            <a:r>
              <a:rPr lang="fr-FR" sz="2806" b="1" u="sng" dirty="0" smtClean="0">
                <a:latin typeface="Aharoni" pitchFamily="2" charset="-79"/>
                <a:cs typeface="Aharoni" pitchFamily="2" charset="-79"/>
              </a:rPr>
              <a:t>. Règles d’accès aux études de santé</a:t>
            </a:r>
            <a:endParaRPr lang="fr-FR" sz="2806" b="1" u="sng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642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Thème Office">
  <a:themeElements>
    <a:clrScheme name="Nantes Université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Template Université Nantes">
      <a:majorFont>
        <a:latin typeface="Source Sans Pro"/>
        <a:ea typeface="Arial"/>
        <a:cs typeface="Arial"/>
      </a:majorFont>
      <a:minorFont>
        <a:latin typeface="Source Sans Pro"/>
        <a:ea typeface="Arial"/>
        <a:cs typeface="Arial"/>
      </a:minorFont>
    </a:fontScheme>
    <a:fmtScheme name="Thèm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4"/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</TotalTime>
  <Words>577</Words>
  <Application>Microsoft Office PowerPoint</Application>
  <DocSecurity>0</DocSecurity>
  <PresentationFormat>Personnalisé</PresentationFormat>
  <Paragraphs>103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Aharoni</vt:lpstr>
      <vt:lpstr>Arial</vt:lpstr>
      <vt:lpstr>Calibri</vt:lpstr>
      <vt:lpstr>CIDFont+F1</vt:lpstr>
      <vt:lpstr>CIDFont+F3</vt:lpstr>
      <vt:lpstr>Courier New</vt:lpstr>
      <vt:lpstr>Source Sans Pro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CreativeCorpOmega</dc:creator>
  <cp:keywords/>
  <dc:description/>
  <cp:lastModifiedBy>Aurelien Couedel</cp:lastModifiedBy>
  <cp:revision>125</cp:revision>
  <dcterms:created xsi:type="dcterms:W3CDTF">2019-11-20T14:44:30Z</dcterms:created>
  <dcterms:modified xsi:type="dcterms:W3CDTF">2025-01-23T14:22:38Z</dcterms:modified>
  <cp:category/>
  <dc:identifier/>
  <cp:contentStatus/>
  <dc:language/>
  <cp:version/>
</cp:coreProperties>
</file>